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1" r:id="rId5"/>
    <p:sldId id="262" r:id="rId6"/>
    <p:sldId id="263" r:id="rId7"/>
    <p:sldId id="265" r:id="rId8"/>
    <p:sldId id="258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F340E-A571-4E38-A6AA-E7BFD7B71526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2D36-C3CE-4C7B-BC05-A8B9F543B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И.В. Устинова. История испанской литературы. Том 1.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 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Вестготское королевство (409-711)</a:t>
            </a:r>
            <a:endParaRPr lang="ru-RU" dirty="0"/>
          </a:p>
          <a:p>
            <a:r>
              <a:rPr lang="ru-RU" dirty="0" smtClean="0"/>
              <a:t>Арабское завоевание 711-718 и начало Реконкисты (718 - битва при </a:t>
            </a:r>
            <a:r>
              <a:rPr lang="ru-RU" dirty="0" err="1" smtClean="0"/>
              <a:t>Ковадонге</a:t>
            </a:r>
            <a:r>
              <a:rPr lang="ru-RU" dirty="0" smtClean="0"/>
              <a:t>), Фернандо </a:t>
            </a:r>
            <a:r>
              <a:rPr lang="en-US" dirty="0" smtClean="0"/>
              <a:t>III</a:t>
            </a:r>
            <a:r>
              <a:rPr lang="ru-RU" dirty="0" smtClean="0"/>
              <a:t> отвоевал все кроме Гранады</a:t>
            </a:r>
            <a:endParaRPr lang="en-US" dirty="0" smtClean="0"/>
          </a:p>
          <a:p>
            <a:r>
              <a:rPr lang="ru-RU" dirty="0" smtClean="0"/>
              <a:t>Переводы с арабского на латынь (запрет переводов на кастильский, дабы не знакомить с исламскими доктринами широкие слои населения), переводы с греческого и еврейского – Толедо, Каталония</a:t>
            </a:r>
          </a:p>
          <a:p>
            <a:r>
              <a:rPr lang="ru-RU" dirty="0" smtClean="0"/>
              <a:t>Альфонсо </a:t>
            </a:r>
            <a:r>
              <a:rPr lang="en-US" dirty="0" smtClean="0"/>
              <a:t>X </a:t>
            </a:r>
            <a:r>
              <a:rPr lang="ru-RU" dirty="0" smtClean="0"/>
              <a:t>Мудрый (1221-1284) – кодекс «Семь статей», «История Испании», «Всемирная История», введение кастильского как государственного языка, астрономические работы</a:t>
            </a:r>
          </a:p>
          <a:p>
            <a:r>
              <a:rPr lang="ru-RU" dirty="0" smtClean="0"/>
              <a:t>Народные песни, лирика, эпические поэмы</a:t>
            </a:r>
          </a:p>
          <a:p>
            <a:r>
              <a:rPr lang="ru-RU" dirty="0" err="1" smtClean="0"/>
              <a:t>Местер</a:t>
            </a:r>
            <a:r>
              <a:rPr lang="ru-RU" dirty="0" smtClean="0"/>
              <a:t> де </a:t>
            </a:r>
            <a:r>
              <a:rPr lang="ru-RU" dirty="0" err="1" smtClean="0"/>
              <a:t>клересия</a:t>
            </a:r>
            <a:r>
              <a:rPr lang="ru-RU" dirty="0" smtClean="0"/>
              <a:t> и </a:t>
            </a:r>
            <a:r>
              <a:rPr lang="ru-RU" dirty="0" err="1" smtClean="0"/>
              <a:t>местер</a:t>
            </a:r>
            <a:r>
              <a:rPr lang="ru-RU" dirty="0" smtClean="0"/>
              <a:t> де </a:t>
            </a:r>
            <a:r>
              <a:rPr lang="ru-RU" dirty="0" err="1" smtClean="0"/>
              <a:t>хуглария</a:t>
            </a:r>
            <a:r>
              <a:rPr lang="ru-RU" dirty="0" smtClean="0"/>
              <a:t> – первое литературное противостояние Испании</a:t>
            </a:r>
          </a:p>
          <a:p>
            <a:r>
              <a:rPr lang="ru-RU" dirty="0" smtClean="0"/>
              <a:t>Позднее средневековье – </a:t>
            </a:r>
            <a:r>
              <a:rPr lang="ru-RU" dirty="0" err="1" smtClean="0"/>
              <a:t>Сантильяна</a:t>
            </a:r>
            <a:r>
              <a:rPr lang="ru-RU" dirty="0" smtClean="0"/>
              <a:t> (1398-1458), Хуан де Мена (1411-1456), Хуан </a:t>
            </a:r>
            <a:r>
              <a:rPr lang="ru-RU" dirty="0" err="1" smtClean="0"/>
              <a:t>Мануэль</a:t>
            </a:r>
            <a:r>
              <a:rPr lang="ru-RU" dirty="0" smtClean="0"/>
              <a:t>. Тема Провидения как руководящей нити в жизни человека. Поэмы о пляске смерти.</a:t>
            </a:r>
          </a:p>
          <a:p>
            <a:r>
              <a:rPr lang="ru-RU" dirty="0" smtClean="0"/>
              <a:t>Сборники народной лирики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36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714202"/>
          </a:xfrm>
        </p:spPr>
        <p:txBody>
          <a:bodyPr>
            <a:noAutofit/>
          </a:bodyPr>
          <a:lstStyle/>
          <a:p>
            <a:r>
              <a:rPr lang="ru-RU" sz="3000" dirty="0" smtClean="0"/>
              <a:t>В эпоху Золотого века в Испании произошло открытие и осознание основных тем и мотивов, становящихся «сквозными» для последующих периодов литературного развития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383326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Испания как тема и образ (</a:t>
            </a:r>
            <a:r>
              <a:rPr lang="ru-RU" sz="2800" dirty="0" err="1" smtClean="0"/>
              <a:t>Гонгора</a:t>
            </a:r>
            <a:r>
              <a:rPr lang="ru-RU" sz="2800" dirty="0" smtClean="0"/>
              <a:t>, </a:t>
            </a:r>
            <a:r>
              <a:rPr lang="ru-RU" sz="2800" dirty="0" err="1" smtClean="0"/>
              <a:t>Кеведо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Духовная лирика, осознание гармонии мироздания как пути к постижению величия Творца, напряженный лиризм духовной жизни (Луис де Леон, Иоанн Креста, Тереза </a:t>
            </a:r>
            <a:r>
              <a:rPr lang="ru-RU" sz="2800" dirty="0" err="1" smtClean="0"/>
              <a:t>Авильская</a:t>
            </a:r>
            <a:r>
              <a:rPr lang="ru-RU" sz="2800" dirty="0" smtClean="0"/>
              <a:t>)</a:t>
            </a:r>
            <a:endParaRPr lang="ru-RU" sz="2800" dirty="0" smtClean="0"/>
          </a:p>
          <a:p>
            <a:r>
              <a:rPr lang="ru-RU" sz="2800" dirty="0" smtClean="0"/>
              <a:t>Призвание поэта (</a:t>
            </a:r>
            <a:r>
              <a:rPr lang="ru-RU" sz="2800" dirty="0" err="1" smtClean="0"/>
              <a:t>Лопе</a:t>
            </a:r>
            <a:r>
              <a:rPr lang="ru-RU" sz="2800" dirty="0" smtClean="0"/>
              <a:t> де Вега, </a:t>
            </a:r>
            <a:r>
              <a:rPr lang="ru-RU" sz="2800" dirty="0" err="1" smtClean="0"/>
              <a:t>Бальтасар</a:t>
            </a:r>
            <a:r>
              <a:rPr lang="ru-RU" sz="2800" dirty="0" smtClean="0"/>
              <a:t> </a:t>
            </a:r>
            <a:r>
              <a:rPr lang="ru-RU" sz="2800" dirty="0" err="1" smtClean="0"/>
              <a:t>Грасиан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Характеристика эпохи Возрождения в Испании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Объединение Испании браком Изабеллы Кастильской и </a:t>
            </a:r>
            <a:r>
              <a:rPr lang="ru-RU" sz="2000" dirty="0" err="1" smtClean="0"/>
              <a:t>Фернандо</a:t>
            </a:r>
            <a:r>
              <a:rPr lang="ru-RU" sz="2000" dirty="0" smtClean="0"/>
              <a:t> Арагонского в 1469 г (Католические короли с 1474 г) – начало эпохи Возрождения в Испании, национальное единство государства</a:t>
            </a:r>
          </a:p>
          <a:p>
            <a:r>
              <a:rPr lang="ru-RU" sz="2000" dirty="0" smtClean="0"/>
              <a:t>Рост народного предубеждения против иноверцев и необходимость утверждения национального единства привели к учреждению Инквизиции – «Священнодействующего суда над ересью» (только для христиан). Отсутствие религиозных разногласий</a:t>
            </a:r>
          </a:p>
          <a:p>
            <a:r>
              <a:rPr lang="ru-RU" sz="2000" dirty="0" smtClean="0"/>
              <a:t>1492 – иудеям предложено креститься или эмигрировать, </a:t>
            </a:r>
          </a:p>
          <a:p>
            <a:r>
              <a:rPr lang="ru-RU" sz="2000" dirty="0" smtClean="0"/>
              <a:t>1500 – то же предложено арабам (мориски)</a:t>
            </a:r>
          </a:p>
          <a:p>
            <a:r>
              <a:rPr lang="ru-RU" sz="2000" dirty="0" smtClean="0"/>
              <a:t>1476  - Святое Братство (общественный порядок и правосудие, жандармерия)</a:t>
            </a:r>
          </a:p>
          <a:p>
            <a:r>
              <a:rPr lang="ru-RU" sz="2000" dirty="0" smtClean="0"/>
              <a:t>Карлос </a:t>
            </a:r>
            <a:r>
              <a:rPr lang="en-US" sz="2000" dirty="0" smtClean="0"/>
              <a:t>I-V (</a:t>
            </a:r>
            <a:r>
              <a:rPr lang="ru-RU" sz="2000" dirty="0" smtClean="0"/>
              <a:t>с </a:t>
            </a:r>
            <a:r>
              <a:rPr lang="en-US" sz="2000" dirty="0" smtClean="0"/>
              <a:t>1519 </a:t>
            </a:r>
            <a:r>
              <a:rPr lang="ru-RU" sz="2000" dirty="0" smtClean="0"/>
              <a:t>– император «Священной Римской империи». ) Испания становится империей, «где солнце никогда не закатывалось». </a:t>
            </a:r>
          </a:p>
          <a:p>
            <a:r>
              <a:rPr lang="ru-RU" sz="2000" dirty="0" smtClean="0"/>
              <a:t>1517 - </a:t>
            </a:r>
            <a:r>
              <a:rPr lang="ru-RU" sz="2000" dirty="0" err="1" smtClean="0"/>
              <a:t>Виттенбергские</a:t>
            </a:r>
            <a:r>
              <a:rPr lang="ru-RU" sz="2000" dirty="0" smtClean="0"/>
              <a:t> тезисы Мартина Лютера. Испания втянута в религиозные войны в Европе ради предотвращения дальнейшего раскола церкви.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Цензура (1502 – «Прагматика» Католических королей- регулировка правил книгоиздания, лицензия на книгоиздание; 1588 – «Прагматика Филиппа </a:t>
            </a:r>
            <a:r>
              <a:rPr lang="en-US" sz="2000" dirty="0" smtClean="0"/>
              <a:t>II </a:t>
            </a:r>
            <a:r>
              <a:rPr lang="ru-RU" sz="2000" dirty="0" smtClean="0"/>
              <a:t>и «Индекс запрещенных книг» </a:t>
            </a:r>
            <a:r>
              <a:rPr lang="ru-RU" sz="2000" dirty="0" err="1" smtClean="0"/>
              <a:t>Вальдеса</a:t>
            </a:r>
            <a:r>
              <a:rPr lang="ru-RU" sz="2000" dirty="0" smtClean="0"/>
              <a:t> (Толедо, 1554) – цензура под эгидой Королевского Совета, цензура Инквизиции (до 1812 г). Запрет на перевод на кастильский иностранных изданий. 1610 – запрет на издание книг за рубежом. </a:t>
            </a:r>
          </a:p>
          <a:p>
            <a:r>
              <a:rPr lang="ru-RU" sz="2000" dirty="0" smtClean="0"/>
              <a:t>С 1558 – «Права на издание» (авторское право на 10 лет, апробация – отзывы от цензоров, лицензия - разрешение к печати, цена, список опечаток). Коллективные издания право на издание не оформляли, распространение сборников и отсутствие солидных авторских изданий.  Распространение «самиздата».</a:t>
            </a:r>
          </a:p>
          <a:p>
            <a:r>
              <a:rPr lang="ru-RU" sz="2000" dirty="0" smtClean="0"/>
              <a:t>С 1509 – конкиста в Оране на севере Африки</a:t>
            </a:r>
          </a:p>
          <a:p>
            <a:r>
              <a:rPr lang="ru-RU" sz="2000" dirty="0" smtClean="0"/>
              <a:t>С 1519 – конкиста в Мексике. </a:t>
            </a:r>
          </a:p>
          <a:p>
            <a:r>
              <a:rPr lang="ru-RU" sz="2000" dirty="0" smtClean="0"/>
              <a:t>1556 – Карлос отрекается от испанского трона. </a:t>
            </a:r>
          </a:p>
          <a:p>
            <a:r>
              <a:rPr lang="ru-RU" sz="2000" dirty="0" smtClean="0"/>
              <a:t>1564 – Филипп </a:t>
            </a:r>
            <a:r>
              <a:rPr lang="en-US" sz="2000" dirty="0" smtClean="0"/>
              <a:t>II </a:t>
            </a:r>
            <a:r>
              <a:rPr lang="ru-RU" sz="2000" dirty="0" smtClean="0"/>
              <a:t>превращает указы </a:t>
            </a:r>
            <a:r>
              <a:rPr lang="ru-RU" sz="2000" dirty="0" err="1" smtClean="0"/>
              <a:t>Трентского</a:t>
            </a:r>
            <a:r>
              <a:rPr lang="ru-RU" sz="2000" dirty="0" smtClean="0"/>
              <a:t> собора в законы Испании, превратив Испанию в государство-церковь.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Эпоха Возрождения датируется 1474 – 1556 гг. </a:t>
            </a:r>
          </a:p>
          <a:p>
            <a:r>
              <a:rPr lang="ru-RU" dirty="0" smtClean="0"/>
              <a:t>Нет резкого разделения между  средними веками и Возрождением, есть некая пестрая смесь старого и нового. </a:t>
            </a:r>
          </a:p>
          <a:p>
            <a:r>
              <a:rPr lang="ru-RU" dirty="0" smtClean="0"/>
              <a:t>С введением в 1472 году книгопечатания не все старые издания перепечатывались.</a:t>
            </a:r>
          </a:p>
          <a:p>
            <a:r>
              <a:rPr lang="en-US" dirty="0" err="1" smtClean="0"/>
              <a:t>Pliegos</a:t>
            </a:r>
            <a:r>
              <a:rPr lang="en-US" dirty="0" smtClean="0"/>
              <a:t> </a:t>
            </a:r>
            <a:r>
              <a:rPr lang="en-US" dirty="0" err="1" smtClean="0"/>
              <a:t>sueltos</a:t>
            </a:r>
            <a:r>
              <a:rPr lang="en-US" dirty="0" smtClean="0"/>
              <a:t> </a:t>
            </a:r>
            <a:r>
              <a:rPr lang="ru-RU" dirty="0" smtClean="0"/>
              <a:t>– разрозненные листки, распространяющие романсы, драмы, традиционную лирику</a:t>
            </a:r>
          </a:p>
          <a:p>
            <a:r>
              <a:rPr lang="ru-RU" dirty="0" smtClean="0"/>
              <a:t>Контрреформация </a:t>
            </a:r>
          </a:p>
          <a:p>
            <a:r>
              <a:rPr lang="ru-RU" dirty="0" smtClean="0"/>
              <a:t>Железный занавес при Филиппе </a:t>
            </a:r>
            <a:r>
              <a:rPr lang="en-US" dirty="0" smtClean="0"/>
              <a:t>II</a:t>
            </a:r>
            <a:r>
              <a:rPr lang="ru-RU" dirty="0" smtClean="0"/>
              <a:t>. Запрет импорта зарубежных книг без королевского разрешения. Запрет  испанцам учиться в заграничных </a:t>
            </a:r>
            <a:r>
              <a:rPr lang="ru-RU" dirty="0" err="1" smtClean="0"/>
              <a:t>универсистетах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Поэзия и мистика </a:t>
            </a:r>
            <a:r>
              <a:rPr lang="en-US" dirty="0" smtClean="0"/>
              <a:t>XVI </a:t>
            </a:r>
            <a:r>
              <a:rPr lang="ru-RU" dirty="0" smtClean="0"/>
              <a:t>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Хуан </a:t>
            </a:r>
            <a:r>
              <a:rPr lang="ru-RU" sz="2000" dirty="0" err="1" smtClean="0"/>
              <a:t>Боскан</a:t>
            </a:r>
            <a:r>
              <a:rPr lang="ru-RU" sz="2000" dirty="0" smtClean="0"/>
              <a:t> </a:t>
            </a:r>
            <a:r>
              <a:rPr lang="ru-RU" sz="2000" dirty="0" err="1" smtClean="0"/>
              <a:t>Алмугавер</a:t>
            </a:r>
            <a:r>
              <a:rPr lang="ru-RU" sz="2000" dirty="0" smtClean="0"/>
              <a:t> (1487 или 1495 – 1542) и </a:t>
            </a:r>
            <a:r>
              <a:rPr lang="ru-RU" sz="2000" dirty="0" err="1" smtClean="0"/>
              <a:t>Гарсиласо</a:t>
            </a:r>
            <a:r>
              <a:rPr lang="ru-RU" sz="2000" dirty="0" smtClean="0"/>
              <a:t> де ла Вега (1501 или 1503- 1536) – итальянизированные формы стиха в подражание Петрарке</a:t>
            </a:r>
          </a:p>
          <a:p>
            <a:r>
              <a:rPr lang="ru-RU" sz="2000" dirty="0" err="1" smtClean="0"/>
              <a:t>Саламанкская</a:t>
            </a:r>
            <a:r>
              <a:rPr lang="ru-RU" sz="2000" dirty="0" smtClean="0"/>
              <a:t> школа (</a:t>
            </a:r>
            <a:r>
              <a:rPr lang="ru-RU" sz="2000" dirty="0" err="1" smtClean="0"/>
              <a:t>фрай</a:t>
            </a:r>
            <a:r>
              <a:rPr lang="ru-RU" sz="2000" dirty="0" smtClean="0"/>
              <a:t> Луис де Леон (1527-1591))</a:t>
            </a:r>
          </a:p>
          <a:p>
            <a:r>
              <a:rPr lang="ru-RU" sz="2000" dirty="0" smtClean="0"/>
              <a:t>Севильская школа (Фернандо де </a:t>
            </a:r>
            <a:r>
              <a:rPr lang="ru-RU" sz="2000" dirty="0" err="1" smtClean="0"/>
              <a:t>Эррера</a:t>
            </a:r>
            <a:r>
              <a:rPr lang="ru-RU" sz="2000" dirty="0" smtClean="0"/>
              <a:t> (1534-1597))</a:t>
            </a:r>
          </a:p>
          <a:p>
            <a:r>
              <a:rPr lang="ru-RU" sz="2000" dirty="0" smtClean="0"/>
              <a:t>Франсиско де </a:t>
            </a:r>
            <a:r>
              <a:rPr lang="ru-RU" sz="2000" dirty="0" err="1" smtClean="0"/>
              <a:t>Фигероа</a:t>
            </a:r>
            <a:r>
              <a:rPr lang="ru-RU" sz="2000" dirty="0" smtClean="0"/>
              <a:t>  </a:t>
            </a:r>
            <a:r>
              <a:rPr lang="ru-RU" sz="2000" dirty="0" err="1" smtClean="0"/>
              <a:t>Тирси</a:t>
            </a:r>
            <a:r>
              <a:rPr lang="ru-RU" sz="2000" dirty="0" smtClean="0"/>
              <a:t> (1536-1626) и традиционалисты</a:t>
            </a:r>
          </a:p>
          <a:p>
            <a:r>
              <a:rPr lang="ru-RU" sz="2000" dirty="0" smtClean="0"/>
              <a:t>Мистицизм (влияние арабского суфизма</a:t>
            </a:r>
            <a:r>
              <a:rPr lang="ru-RU" sz="2000" dirty="0"/>
              <a:t>(Раймонд </a:t>
            </a:r>
            <a:r>
              <a:rPr lang="ru-RU" sz="2000" dirty="0" err="1"/>
              <a:t>Луллий</a:t>
            </a:r>
            <a:r>
              <a:rPr lang="ru-RU" sz="2000" dirty="0"/>
              <a:t>)</a:t>
            </a:r>
            <a:r>
              <a:rPr lang="ru-RU" sz="2000" dirty="0" smtClean="0"/>
              <a:t>, переводы арабских книг на латынь по приказу кардинала </a:t>
            </a:r>
            <a:r>
              <a:rPr lang="ru-RU" sz="2000" dirty="0" err="1" smtClean="0"/>
              <a:t>Сиснероса</a:t>
            </a:r>
            <a:r>
              <a:rPr lang="ru-RU" sz="2000" dirty="0" smtClean="0"/>
              <a:t>, итальянское влияние (Пико де ла </a:t>
            </a:r>
            <a:r>
              <a:rPr lang="ru-RU" sz="2000" dirty="0" err="1" smtClean="0"/>
              <a:t>Мирандола</a:t>
            </a:r>
            <a:r>
              <a:rPr lang="ru-RU" sz="2000" dirty="0" smtClean="0"/>
              <a:t>, </a:t>
            </a:r>
            <a:r>
              <a:rPr lang="ru-RU" sz="2000" dirty="0" err="1" smtClean="0"/>
              <a:t>Марсилио</a:t>
            </a:r>
            <a:r>
              <a:rPr lang="ru-RU" sz="2000" dirty="0" smtClean="0"/>
              <a:t> </a:t>
            </a:r>
            <a:r>
              <a:rPr lang="ru-RU" sz="2000" dirty="0" err="1" smtClean="0"/>
              <a:t>Фичино</a:t>
            </a:r>
            <a:r>
              <a:rPr lang="ru-RU" sz="2000" dirty="0" smtClean="0"/>
              <a:t>). </a:t>
            </a:r>
            <a:r>
              <a:rPr lang="ru-RU" sz="2000" dirty="0" err="1" smtClean="0"/>
              <a:t>Эразмизм</a:t>
            </a:r>
            <a:r>
              <a:rPr lang="ru-RU" sz="2000" dirty="0" smtClean="0"/>
              <a:t>, озаренные, иллюминаты. Антонио де Гевара (1480-1545), Франсиско де </a:t>
            </a:r>
            <a:r>
              <a:rPr lang="ru-RU" sz="2000" dirty="0" err="1" smtClean="0"/>
              <a:t>Осуна</a:t>
            </a:r>
            <a:r>
              <a:rPr lang="ru-RU" sz="2000" dirty="0" smtClean="0"/>
              <a:t> (1497-1542), </a:t>
            </a:r>
            <a:r>
              <a:rPr lang="ru-RU" sz="2000" dirty="0" err="1" smtClean="0"/>
              <a:t>Тереса</a:t>
            </a:r>
            <a:r>
              <a:rPr lang="ru-RU" sz="2000" dirty="0" smtClean="0"/>
              <a:t> де </a:t>
            </a:r>
            <a:r>
              <a:rPr lang="ru-RU" sz="2000" dirty="0" err="1" smtClean="0"/>
              <a:t>Хесус</a:t>
            </a:r>
            <a:r>
              <a:rPr lang="ru-RU" sz="2000" dirty="0" smtClean="0"/>
              <a:t> (1515-1582), Хуан де ла </a:t>
            </a:r>
            <a:r>
              <a:rPr lang="ru-RU" sz="2000" dirty="0" err="1" smtClean="0"/>
              <a:t>Крус</a:t>
            </a:r>
            <a:r>
              <a:rPr lang="ru-RU" sz="2000" dirty="0" smtClean="0"/>
              <a:t> (1542-1591) 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49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Проза </a:t>
            </a:r>
            <a:r>
              <a:rPr lang="en-US" sz="4000" dirty="0" smtClean="0"/>
              <a:t>XVI </a:t>
            </a:r>
            <a:r>
              <a:rPr lang="ru-RU" sz="4000" dirty="0" smtClean="0"/>
              <a:t>века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Рыцарский </a:t>
            </a:r>
            <a:r>
              <a:rPr lang="ru-RU" sz="2000" dirty="0" smtClean="0"/>
              <a:t>роман («</a:t>
            </a:r>
            <a:r>
              <a:rPr lang="ru-RU" sz="2000" dirty="0" err="1" smtClean="0"/>
              <a:t>Амадис</a:t>
            </a:r>
            <a:r>
              <a:rPr lang="ru-RU" sz="2000" dirty="0" smtClean="0"/>
              <a:t> Галльский», 1508</a:t>
            </a:r>
            <a:r>
              <a:rPr lang="ru-RU" sz="2000" dirty="0" smtClean="0"/>
              <a:t>) </a:t>
            </a:r>
            <a:r>
              <a:rPr lang="ru-RU" sz="2000" dirty="0"/>
              <a:t>подвиги рыцаря </a:t>
            </a:r>
            <a:r>
              <a:rPr lang="ru-RU" sz="2000" dirty="0" smtClean="0"/>
              <a:t>во имя любви</a:t>
            </a:r>
            <a:endParaRPr lang="ru-RU" sz="2000" dirty="0" smtClean="0"/>
          </a:p>
          <a:p>
            <a:r>
              <a:rPr lang="ru-RU" sz="2000" dirty="0" smtClean="0"/>
              <a:t>Сентиментальная </a:t>
            </a:r>
            <a:r>
              <a:rPr lang="ru-RU" sz="2000" dirty="0" smtClean="0"/>
              <a:t>новелла – переработка рыцарского романа – углубление в переживания и внутренний мир героев</a:t>
            </a:r>
            <a:endParaRPr lang="ru-RU" sz="2000" dirty="0" smtClean="0"/>
          </a:p>
          <a:p>
            <a:r>
              <a:rPr lang="ru-RU" sz="2000" dirty="0" smtClean="0"/>
              <a:t>Византийская </a:t>
            </a:r>
            <a:r>
              <a:rPr lang="ru-RU" sz="2000" dirty="0" smtClean="0"/>
              <a:t>новелла - греческий любовный роман, с темами бегства и плена</a:t>
            </a:r>
          </a:p>
          <a:p>
            <a:r>
              <a:rPr lang="ru-RU" sz="2000" dirty="0" smtClean="0"/>
              <a:t>Пасторальная </a:t>
            </a:r>
            <a:r>
              <a:rPr lang="ru-RU" sz="2000" dirty="0"/>
              <a:t>новелла– идеализированные пастухи рассказывают о своей любви входе усложненного сюжетного действия, персонификация пейзажа</a:t>
            </a:r>
          </a:p>
          <a:p>
            <a:r>
              <a:rPr lang="ru-RU" sz="2000" dirty="0" smtClean="0"/>
              <a:t>Мавританская новелла</a:t>
            </a:r>
            <a:endParaRPr lang="ru-RU" sz="2000" dirty="0" smtClean="0"/>
          </a:p>
          <a:p>
            <a:r>
              <a:rPr lang="ru-RU" sz="2000" dirty="0" smtClean="0"/>
              <a:t>Плутовской </a:t>
            </a:r>
            <a:r>
              <a:rPr lang="ru-RU" sz="2000" dirty="0" smtClean="0"/>
              <a:t>роман (</a:t>
            </a:r>
            <a:r>
              <a:rPr lang="ru-RU" sz="2000" dirty="0" err="1" smtClean="0"/>
              <a:t>пикареска</a:t>
            </a:r>
            <a:r>
              <a:rPr lang="ru-RU" sz="2000" dirty="0" smtClean="0"/>
              <a:t>) – главный герой – мальчик-оборвыш, плут, автобиографическая форма повествования, широкая панорама жизни разных слоев общества («</a:t>
            </a:r>
            <a:r>
              <a:rPr lang="ru-RU" sz="2000" dirty="0" err="1" smtClean="0"/>
              <a:t>Ласарильо</a:t>
            </a:r>
            <a:r>
              <a:rPr lang="ru-RU" sz="2000" dirty="0" smtClean="0"/>
              <a:t> с </a:t>
            </a:r>
            <a:r>
              <a:rPr lang="ru-RU" sz="2000" dirty="0" err="1" smtClean="0"/>
              <a:t>Тормеса</a:t>
            </a:r>
            <a:r>
              <a:rPr lang="ru-RU" sz="2000" dirty="0" smtClean="0"/>
              <a:t>», «Жизнеописание Гусмана де </a:t>
            </a:r>
            <a:r>
              <a:rPr lang="ru-RU" sz="2000" dirty="0" err="1" smtClean="0"/>
              <a:t>Альфараче</a:t>
            </a:r>
            <a:r>
              <a:rPr lang="ru-RU" sz="2000" dirty="0" smtClean="0"/>
              <a:t>»)</a:t>
            </a:r>
          </a:p>
          <a:p>
            <a:r>
              <a:rPr lang="ru-RU" sz="2000" dirty="0" smtClean="0"/>
              <a:t>Мигель де Сервантес  Сааведра (1547-23 апр. 1616)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Сравнительная таблица культурных периодов в Италии, Испании и Франции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Италия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Испания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Франция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Возрождение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1500-1530</a:t>
                      </a:r>
                    </a:p>
                    <a:p>
                      <a:r>
                        <a:rPr lang="ru-RU" sz="2400" dirty="0" err="1" smtClean="0"/>
                        <a:t>Ариосто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1530-1580</a:t>
                      </a:r>
                    </a:p>
                    <a:p>
                      <a:r>
                        <a:rPr lang="ru-RU" sz="2400" dirty="0" smtClean="0"/>
                        <a:t>Луис де Леон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1550-1590</a:t>
                      </a:r>
                    </a:p>
                    <a:p>
                      <a:r>
                        <a:rPr lang="ru-RU" sz="2400" dirty="0" err="1" smtClean="0"/>
                        <a:t>Ронсар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Маньеризм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1530-1570</a:t>
                      </a:r>
                    </a:p>
                    <a:p>
                      <a:r>
                        <a:rPr lang="ru-RU" sz="2400" dirty="0" err="1" smtClean="0"/>
                        <a:t>Микеланжело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1570-1600</a:t>
                      </a:r>
                    </a:p>
                    <a:p>
                      <a:r>
                        <a:rPr lang="ru-RU" sz="2400" dirty="0" err="1" smtClean="0"/>
                        <a:t>Гонгора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1590-1640</a:t>
                      </a:r>
                    </a:p>
                    <a:p>
                      <a:r>
                        <a:rPr lang="ru-RU" sz="2400" dirty="0" err="1" smtClean="0"/>
                        <a:t>Малерб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Барокко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1570-1600</a:t>
                      </a:r>
                    </a:p>
                    <a:p>
                      <a:r>
                        <a:rPr lang="ru-RU" sz="2400" dirty="0" smtClean="0"/>
                        <a:t>Тассо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1600-1630</a:t>
                      </a:r>
                    </a:p>
                    <a:p>
                      <a:r>
                        <a:rPr lang="ru-RU" sz="2400" dirty="0" smtClean="0"/>
                        <a:t>Сервантес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1640-1680</a:t>
                      </a:r>
                    </a:p>
                    <a:p>
                      <a:r>
                        <a:rPr lang="ru-RU" sz="2400" dirty="0" smtClean="0"/>
                        <a:t>Расин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Позднее барокко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1600-1630</a:t>
                      </a:r>
                    </a:p>
                    <a:p>
                      <a:r>
                        <a:rPr lang="ru-RU" sz="2400" dirty="0" err="1" smtClean="0"/>
                        <a:t>Марино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1630-1670</a:t>
                      </a:r>
                    </a:p>
                    <a:p>
                      <a:r>
                        <a:rPr lang="ru-RU" sz="2400" dirty="0" smtClean="0"/>
                        <a:t>Кальдерон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1680-1710</a:t>
                      </a:r>
                    </a:p>
                    <a:p>
                      <a:r>
                        <a:rPr lang="ru-RU" sz="2400" dirty="0" err="1" smtClean="0"/>
                        <a:t>Фенелон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853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И.В. Устинова. История испанской литературы. Том 1.</vt:lpstr>
      <vt:lpstr>Средние века</vt:lpstr>
      <vt:lpstr>В эпоху Золотого века в Испании произошло открытие и осознание основных тем и мотивов, становящихся «сквозными» для последующих периодов литературного развития</vt:lpstr>
      <vt:lpstr>Характеристика эпохи Возрождения в Испании</vt:lpstr>
      <vt:lpstr>Презентация PowerPoint</vt:lpstr>
      <vt:lpstr>Презентация PowerPoint</vt:lpstr>
      <vt:lpstr>Поэзия и мистика XVI века</vt:lpstr>
      <vt:lpstr>Проза XVI века</vt:lpstr>
      <vt:lpstr>Сравнительная таблица культурных периодов в Италии, Испании и Франции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Александр</cp:lastModifiedBy>
  <cp:revision>45</cp:revision>
  <dcterms:created xsi:type="dcterms:W3CDTF">2014-01-16T14:47:02Z</dcterms:created>
  <dcterms:modified xsi:type="dcterms:W3CDTF">2014-01-18T00:18:02Z</dcterms:modified>
</cp:coreProperties>
</file>