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7" r:id="rId4"/>
    <p:sldId id="268" r:id="rId5"/>
    <p:sldId id="271" r:id="rId6"/>
    <p:sldId id="269" r:id="rId7"/>
    <p:sldId id="272" r:id="rId8"/>
    <p:sldId id="270" r:id="rId9"/>
    <p:sldId id="280" r:id="rId10"/>
    <p:sldId id="273" r:id="rId11"/>
    <p:sldId id="274" r:id="rId12"/>
    <p:sldId id="275" r:id="rId13"/>
    <p:sldId id="257" r:id="rId14"/>
    <p:sldId id="259" r:id="rId15"/>
    <p:sldId id="260" r:id="rId16"/>
    <p:sldId id="258" r:id="rId17"/>
    <p:sldId id="261" r:id="rId18"/>
    <p:sldId id="262" r:id="rId19"/>
    <p:sldId id="263" r:id="rId20"/>
    <p:sldId id="264" r:id="rId21"/>
    <p:sldId id="26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9761BD-5DCB-4F62-97BD-BF7C8843419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07C07C-0865-4FF3-B99D-8AEC32C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740664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WENDY HILTON</a:t>
            </a:r>
            <a:endParaRPr lang="ru-RU" sz="2800" dirty="0" smtClean="0"/>
          </a:p>
          <a:p>
            <a:r>
              <a:rPr lang="en-US" sz="2800" dirty="0" smtClean="0"/>
              <a:t>Early </a:t>
            </a:r>
            <a:r>
              <a:rPr lang="en-US" sz="2800" dirty="0"/>
              <a:t>Music-1977-HILTON-160-72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A dance for kings: The 17th-century French </a:t>
            </a:r>
            <a:r>
              <a:rPr lang="en-US" sz="3600" i="1" dirty="0"/>
              <a:t>Courante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Its character, step-patterns, metric and proportional foundations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234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еминар по истории танца\Куранты Тауберта\5EhPjM3R1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951" y="1622011"/>
            <a:ext cx="3775473" cy="4831325"/>
          </a:xfrm>
          <a:prstGeom prst="rect">
            <a:avLst/>
          </a:prstGeom>
          <a:noFill/>
        </p:spPr>
      </p:pic>
      <p:pic>
        <p:nvPicPr>
          <p:cNvPr id="2052" name="Picture 4" descr="F:\Семинар по истории танца\Куранты Тауберта\bxmnyfoCp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92" y="1628800"/>
            <a:ext cx="3748768" cy="4797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дополнение к этим </a:t>
            </a:r>
            <a:r>
              <a:rPr lang="ru-RU" dirty="0" smtClean="0"/>
              <a:t>семи </a:t>
            </a:r>
            <a:r>
              <a:rPr lang="ru-RU" dirty="0" smtClean="0"/>
              <a:t>танцам, существует несколько последовательностей, </a:t>
            </a:r>
          </a:p>
          <a:p>
            <a:r>
              <a:rPr lang="ru-RU" dirty="0" err="1" smtClean="0"/>
              <a:t>нотированных</a:t>
            </a:r>
            <a:r>
              <a:rPr lang="ru-RU" dirty="0" smtClean="0"/>
              <a:t> </a:t>
            </a:r>
            <a:r>
              <a:rPr lang="ru-RU" dirty="0" err="1" smtClean="0"/>
              <a:t>Таубертом</a:t>
            </a:r>
            <a:r>
              <a:rPr lang="ru-RU" dirty="0" smtClean="0"/>
              <a:t> без аккомпанирующей музыки. Две из них почти </a:t>
            </a:r>
          </a:p>
          <a:p>
            <a:r>
              <a:rPr lang="ru-RU" dirty="0" smtClean="0"/>
              <a:t>совпадают с </a:t>
            </a:r>
            <a:r>
              <a:rPr lang="en-US" i="1" dirty="0" smtClean="0"/>
              <a:t>La Courante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Куранта простая за руку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инар по истории танца\Куранты Тауберта\kmdLOuEb5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63792" cy="5456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Куранта простая не за руку</a:t>
            </a:r>
            <a:endParaRPr lang="ru-RU" dirty="0"/>
          </a:p>
        </p:txBody>
      </p:sp>
      <p:pic>
        <p:nvPicPr>
          <p:cNvPr id="5" name="Picture 3" descr="F:\Семинар по истории танца\Куранты Тауберта\QkrdOIMC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276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еминар по истории танца\Куранты Тауберта\mx153vVez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22030"/>
            <a:ext cx="4223553" cy="5359298"/>
          </a:xfrm>
          <a:prstGeom prst="rect">
            <a:avLst/>
          </a:prstGeom>
          <a:noFill/>
        </p:spPr>
      </p:pic>
      <p:pic>
        <p:nvPicPr>
          <p:cNvPr id="4" name="Picture 2" descr="F:\Семинар по истории танца\Куранты Тауберта\2nODEeS6C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4336346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Куранта фигурная не за руку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64639" cy="1143000"/>
          </a:xfrm>
        </p:spPr>
        <p:txBody>
          <a:bodyPr/>
          <a:lstStyle/>
          <a:p>
            <a:r>
              <a:rPr lang="ru-RU" sz="3200" dirty="0"/>
              <a:t>Структура основных шагов куранты и аспекты танцевальной нотации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43" y="2308230"/>
            <a:ext cx="896047" cy="15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43" y="4653136"/>
            <a:ext cx="9048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0417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Одиночные шаги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197385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Одиночный шаг левой ногой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657699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Одиночный шаг правой ногой.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113" y="3281208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Эти символы изображают '</a:t>
            </a:r>
            <a:r>
              <a:rPr lang="en-US" dirty="0"/>
              <a:t>pas simples</a:t>
            </a:r>
            <a:r>
              <a:rPr lang="ru-RU" dirty="0" smtClean="0"/>
              <a:t>',</a:t>
            </a:r>
          </a:p>
          <a:p>
            <a:r>
              <a:rPr lang="ru-RU" dirty="0" smtClean="0"/>
              <a:t> </a:t>
            </a:r>
            <a:r>
              <a:rPr lang="ru-RU" dirty="0"/>
              <a:t>т.е. простые шаги с одной ноги на другую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599" y="411084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Связка шагов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2026" y="4480172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Тактовая черта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2026" y="6058444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Тактовая черта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8745" y="4301258"/>
            <a:ext cx="48349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'</a:t>
            </a:r>
            <a:r>
              <a:rPr lang="en-US" dirty="0"/>
              <a:t>pas compose</a:t>
            </a:r>
            <a:r>
              <a:rPr lang="ru-RU" dirty="0"/>
              <a:t>' - связка шагов, состоящая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более чем одного одиночного шага.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шаг объединен линией '</a:t>
            </a:r>
            <a:r>
              <a:rPr lang="en-US" dirty="0"/>
              <a:t>liaison</a:t>
            </a:r>
            <a:r>
              <a:rPr lang="ru-RU" dirty="0"/>
              <a:t>', </a:t>
            </a:r>
            <a:endParaRPr lang="ru-RU" dirty="0" smtClean="0"/>
          </a:p>
          <a:p>
            <a:r>
              <a:rPr lang="ru-RU" dirty="0" smtClean="0"/>
              <a:t>показывающей</a:t>
            </a:r>
            <a:r>
              <a:rPr lang="ru-RU" dirty="0"/>
              <a:t>, что вместе они </a:t>
            </a:r>
            <a:r>
              <a:rPr lang="ru-RU" dirty="0" smtClean="0"/>
              <a:t>составляют</a:t>
            </a:r>
          </a:p>
          <a:p>
            <a:r>
              <a:rPr lang="ru-RU" dirty="0" smtClean="0"/>
              <a:t> </a:t>
            </a:r>
            <a:r>
              <a:rPr lang="ru-RU" dirty="0"/>
              <a:t>связку</a:t>
            </a:r>
            <a:r>
              <a:rPr lang="ru-RU" dirty="0" smtClean="0"/>
              <a:t>. </a:t>
            </a:r>
            <a:r>
              <a:rPr lang="ru-RU" dirty="0"/>
              <a:t>Связка шагов </a:t>
            </a:r>
            <a:r>
              <a:rPr lang="ru-RU" dirty="0" err="1"/>
              <a:t>нотирована</a:t>
            </a:r>
            <a:r>
              <a:rPr lang="ru-RU" dirty="0"/>
              <a:t> между </a:t>
            </a:r>
            <a:endParaRPr lang="ru-RU" dirty="0" smtClean="0"/>
          </a:p>
          <a:p>
            <a:r>
              <a:rPr lang="ru-RU" dirty="0" smtClean="0"/>
              <a:t>тактовыми </a:t>
            </a:r>
            <a:r>
              <a:rPr lang="ru-RU" dirty="0"/>
              <a:t>чертами, помещенными по </a:t>
            </a:r>
            <a:endParaRPr lang="ru-RU" dirty="0" smtClean="0"/>
          </a:p>
          <a:p>
            <a:r>
              <a:rPr lang="ru-RU" dirty="0" smtClean="0"/>
              <a:t>линии </a:t>
            </a:r>
            <a:r>
              <a:rPr lang="ru-RU" dirty="0"/>
              <a:t>танца.</a:t>
            </a:r>
          </a:p>
        </p:txBody>
      </p:sp>
    </p:spTree>
    <p:extLst>
      <p:ext uri="{BB962C8B-B14F-4D97-AF65-F5344CB8AC3E}">
        <p14:creationId xmlns:p14="http://schemas.microsoft.com/office/powerpoint/2010/main" val="74253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347864" y="404664"/>
            <a:ext cx="5400600" cy="347472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В большинстве типов танцев одна связка шагов равна одному такту музыки, но куранта уникальна тем, что имеет полторы связки на такт. </a:t>
            </a:r>
            <a:r>
              <a:rPr lang="ru-RU" sz="1800" dirty="0" err="1" smtClean="0"/>
              <a:t>Фейе</a:t>
            </a:r>
            <a:r>
              <a:rPr lang="ru-RU" sz="1800" dirty="0" smtClean="0"/>
              <a:t>: «</a:t>
            </a:r>
            <a:r>
              <a:rPr lang="ru-RU" sz="1800" dirty="0"/>
              <a:t>Можно наблюдать, однако, что в движениях куранты два шага помещены в каждый такт; первый из них [целая единица] забирает на себя две части такта из трех, а второй [половинная единица] забирает третью </a:t>
            </a:r>
            <a:r>
              <a:rPr lang="ru-RU" sz="1800" dirty="0" smtClean="0"/>
              <a:t>часть» (</a:t>
            </a:r>
            <a:r>
              <a:rPr lang="en-US" sz="1800" dirty="0"/>
              <a:t>Je </a:t>
            </a:r>
            <a:r>
              <a:rPr lang="en-US" sz="1800" dirty="0" err="1"/>
              <a:t>remarque</a:t>
            </a:r>
            <a:r>
              <a:rPr lang="en-US" sz="1800" dirty="0"/>
              <a:t> </a:t>
            </a:r>
            <a:r>
              <a:rPr lang="en-US" sz="1800" dirty="0" err="1"/>
              <a:t>neanmoins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ceux</a:t>
            </a:r>
            <a:r>
              <a:rPr lang="en-US" sz="1800" dirty="0"/>
              <a:t> qui </a:t>
            </a:r>
            <a:r>
              <a:rPr lang="en-US" sz="1800" dirty="0" err="1"/>
              <a:t>ont</a:t>
            </a:r>
            <a:r>
              <a:rPr lang="en-US" sz="1800" dirty="0"/>
              <a:t> fait la Courante, </a:t>
            </a:r>
            <a:r>
              <a:rPr lang="en-US" sz="1800" dirty="0" err="1"/>
              <a:t>ont</a:t>
            </a:r>
            <a:r>
              <a:rPr lang="en-US" sz="1800" dirty="0"/>
              <a:t> </a:t>
            </a:r>
            <a:r>
              <a:rPr lang="en-US" sz="1800" dirty="0" err="1"/>
              <a:t>mis</a:t>
            </a:r>
            <a:r>
              <a:rPr lang="en-US" sz="1800" dirty="0"/>
              <a:t> </a:t>
            </a:r>
            <a:r>
              <a:rPr lang="en-US" sz="1800" dirty="0" err="1"/>
              <a:t>deux</a:t>
            </a:r>
            <a:r>
              <a:rPr lang="en-US" sz="1800" dirty="0"/>
              <a:t> Pas pour </a:t>
            </a:r>
            <a:r>
              <a:rPr lang="en-US" sz="1800" dirty="0" err="1"/>
              <a:t>chaque</a:t>
            </a:r>
            <a:r>
              <a:rPr lang="en-US" sz="1800" dirty="0"/>
              <a:t> </a:t>
            </a:r>
            <a:r>
              <a:rPr lang="en-US" sz="1800" dirty="0" err="1"/>
              <a:t>Mesure</a:t>
            </a:r>
            <a:r>
              <a:rPr lang="en-US" sz="1800" dirty="0"/>
              <a:t>, </a:t>
            </a:r>
            <a:r>
              <a:rPr lang="en-US" sz="1800" dirty="0" err="1"/>
              <a:t>dont</a:t>
            </a:r>
            <a:r>
              <a:rPr lang="en-US" sz="1800" dirty="0"/>
              <a:t> le premier </a:t>
            </a:r>
            <a:r>
              <a:rPr lang="en-US" sz="1800" dirty="0" err="1"/>
              <a:t>occupe</a:t>
            </a:r>
            <a:r>
              <a:rPr lang="en-US" sz="1800" dirty="0"/>
              <a:t> les </a:t>
            </a:r>
            <a:r>
              <a:rPr lang="en-US" sz="1800" dirty="0" err="1"/>
              <a:t>deux</a:t>
            </a:r>
            <a:r>
              <a:rPr lang="en-US" sz="1800" dirty="0"/>
              <a:t> premiers temps de la </a:t>
            </a:r>
            <a:r>
              <a:rPr lang="en-US" sz="1800" dirty="0" err="1"/>
              <a:t>mesure</a:t>
            </a:r>
            <a:r>
              <a:rPr lang="en-US" sz="1800" dirty="0"/>
              <a:t> &amp; le </a:t>
            </a:r>
            <a:r>
              <a:rPr lang="en-US" sz="1800" dirty="0" err="1"/>
              <a:t>deuxieme</a:t>
            </a:r>
            <a:r>
              <a:rPr lang="en-US" sz="1800" dirty="0"/>
              <a:t> Pas </a:t>
            </a:r>
            <a:r>
              <a:rPr lang="en-US" sz="1800" dirty="0" err="1"/>
              <a:t>n'occupe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le </a:t>
            </a:r>
            <a:r>
              <a:rPr lang="en-US" sz="1800" dirty="0" err="1"/>
              <a:t>troisieme</a:t>
            </a:r>
            <a:r>
              <a:rPr lang="en-US" sz="1800" dirty="0"/>
              <a:t> temps;.. </a:t>
            </a:r>
            <a:r>
              <a:rPr lang="en-US" sz="1800" dirty="0" smtClean="0"/>
              <a:t>.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999878" cy="35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5" y="4077072"/>
            <a:ext cx="354806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1796" y="3953525"/>
            <a:ext cx="4896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Первый единичный шаг в связке всегда </a:t>
            </a:r>
            <a:endParaRPr lang="ru-RU" sz="1600" dirty="0" smtClean="0"/>
          </a:p>
          <a:p>
            <a:r>
              <a:rPr lang="ru-RU" sz="1600" dirty="0" smtClean="0"/>
              <a:t>выполняется с </a:t>
            </a:r>
            <a:r>
              <a:rPr lang="ru-RU" sz="1600" dirty="0"/>
              <a:t>движением ('</a:t>
            </a:r>
            <a:r>
              <a:rPr lang="en-US" sz="1600" dirty="0"/>
              <a:t>movement</a:t>
            </a:r>
            <a:r>
              <a:rPr lang="ru-RU" sz="1600" dirty="0"/>
              <a:t>'), </a:t>
            </a:r>
            <a:endParaRPr lang="ru-RU" sz="1600" dirty="0" smtClean="0"/>
          </a:p>
          <a:p>
            <a:r>
              <a:rPr lang="ru-RU" sz="1600" dirty="0" smtClean="0"/>
              <a:t>которое </a:t>
            </a:r>
            <a:r>
              <a:rPr lang="ru-RU" sz="1600" dirty="0"/>
              <a:t>способствует </a:t>
            </a:r>
            <a:r>
              <a:rPr lang="ru-RU" sz="1600" dirty="0" smtClean="0"/>
              <a:t>ритмическому </a:t>
            </a:r>
            <a:r>
              <a:rPr lang="ru-RU" sz="1600" dirty="0"/>
              <a:t>акценту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Движение </a:t>
            </a:r>
            <a:r>
              <a:rPr lang="ru-RU" sz="1600" dirty="0"/>
              <a:t>('</a:t>
            </a:r>
            <a:r>
              <a:rPr lang="en-US" sz="1600" dirty="0"/>
              <a:t>movement</a:t>
            </a:r>
            <a:r>
              <a:rPr lang="ru-RU" sz="1600" dirty="0"/>
              <a:t>') </a:t>
            </a:r>
            <a:r>
              <a:rPr lang="ru-RU" sz="1600" dirty="0" smtClean="0"/>
              <a:t>состоит </a:t>
            </a:r>
            <a:r>
              <a:rPr lang="ru-RU" sz="1600" dirty="0"/>
              <a:t>из сгибания </a:t>
            </a:r>
            <a:endParaRPr lang="ru-RU" sz="1600" dirty="0" smtClean="0"/>
          </a:p>
          <a:p>
            <a:r>
              <a:rPr lang="ru-RU" sz="1600" dirty="0" smtClean="0"/>
              <a:t>коленей </a:t>
            </a:r>
            <a:r>
              <a:rPr lang="ru-RU" sz="1600" dirty="0"/>
              <a:t>и поднятия вверх </a:t>
            </a:r>
            <a:r>
              <a:rPr lang="ru-RU" sz="1600" dirty="0" smtClean="0"/>
              <a:t>снова</a:t>
            </a:r>
            <a:r>
              <a:rPr lang="ru-RU" sz="1600" dirty="0"/>
              <a:t>, поднятие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 err="1"/>
              <a:t>элеве</a:t>
            </a:r>
            <a:r>
              <a:rPr lang="ru-RU" sz="1600" dirty="0"/>
              <a:t>) из предварительного </a:t>
            </a:r>
            <a:r>
              <a:rPr lang="ru-RU" sz="1600" dirty="0" smtClean="0"/>
              <a:t>приседания </a:t>
            </a:r>
            <a:r>
              <a:rPr lang="ru-RU" sz="1600" dirty="0"/>
              <a:t>(плие) </a:t>
            </a:r>
            <a:endParaRPr lang="ru-RU" sz="1600" dirty="0" smtClean="0"/>
          </a:p>
          <a:p>
            <a:r>
              <a:rPr lang="ru-RU" sz="1600" dirty="0" smtClean="0"/>
              <a:t>дает </a:t>
            </a:r>
            <a:r>
              <a:rPr lang="ru-RU" sz="1600" dirty="0"/>
              <a:t>ритмический </a:t>
            </a:r>
            <a:r>
              <a:rPr lang="ru-RU" sz="1600" dirty="0" smtClean="0"/>
              <a:t>акцент в </a:t>
            </a:r>
            <a:r>
              <a:rPr lang="ru-RU" sz="1600" dirty="0" err="1"/>
              <a:t>непрыгающих</a:t>
            </a:r>
            <a:r>
              <a:rPr lang="ru-RU" sz="1600" dirty="0"/>
              <a:t> шагах.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В прыгающих шагах подъем получается в </a:t>
            </a:r>
            <a:endParaRPr lang="ru-RU" sz="1600" dirty="0" smtClean="0"/>
          </a:p>
          <a:p>
            <a:r>
              <a:rPr lang="ru-RU" sz="1600" dirty="0" smtClean="0"/>
              <a:t>воздухе</a:t>
            </a:r>
            <a:r>
              <a:rPr lang="ru-RU" sz="1600" dirty="0"/>
              <a:t>, неизбежное возвращение на землю </a:t>
            </a:r>
            <a:endParaRPr lang="ru-RU" sz="1600" dirty="0" smtClean="0"/>
          </a:p>
          <a:p>
            <a:r>
              <a:rPr lang="ru-RU" sz="1600" dirty="0" smtClean="0"/>
              <a:t>обеспечивает </a:t>
            </a:r>
            <a:r>
              <a:rPr lang="ru-RU" sz="1600" dirty="0"/>
              <a:t>акцент.)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3" y="4005064"/>
            <a:ext cx="4343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704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Связка шагов имела первостепенную важность в теории танца, </a:t>
            </a:r>
            <a:endParaRPr lang="ru-RU" dirty="0" smtClean="0"/>
          </a:p>
          <a:p>
            <a:r>
              <a:rPr lang="ru-RU" dirty="0" smtClean="0"/>
              <a:t>систематизированной </a:t>
            </a:r>
            <a:r>
              <a:rPr lang="ru-RU" dirty="0"/>
              <a:t>в течение 17 века. Связки всегда заключены </a:t>
            </a:r>
            <a:endParaRPr lang="ru-RU" dirty="0" smtClean="0"/>
          </a:p>
          <a:p>
            <a:r>
              <a:rPr lang="ru-RU" dirty="0" smtClean="0"/>
              <a:t>внутри </a:t>
            </a:r>
            <a:r>
              <a:rPr lang="ru-RU" dirty="0"/>
              <a:t>тактовых черт, даже если это часто приводит к тому, что </a:t>
            </a:r>
            <a:endParaRPr lang="ru-RU" dirty="0" smtClean="0"/>
          </a:p>
          <a:p>
            <a:r>
              <a:rPr lang="ru-RU" dirty="0" smtClean="0"/>
              <a:t>знаки </a:t>
            </a:r>
            <a:r>
              <a:rPr lang="ru-RU" dirty="0"/>
              <a:t>таких действий как приседание и подъем некорректно </a:t>
            </a:r>
            <a:endParaRPr lang="ru-RU" dirty="0" smtClean="0"/>
          </a:p>
          <a:p>
            <a:r>
              <a:rPr lang="ru-RU" dirty="0" smtClean="0"/>
              <a:t>расположены </a:t>
            </a:r>
            <a:r>
              <a:rPr lang="ru-RU" dirty="0"/>
              <a:t>в отношении времени. Наиболее сбивающий с толку </a:t>
            </a:r>
            <a:endParaRPr lang="ru-RU" dirty="0" smtClean="0"/>
          </a:p>
          <a:p>
            <a:r>
              <a:rPr lang="ru-RU" dirty="0" smtClean="0"/>
              <a:t>зрительно </a:t>
            </a:r>
            <a:r>
              <a:rPr lang="ru-RU" dirty="0"/>
              <a:t>пример этого неправильного положения виден в символе </a:t>
            </a:r>
            <a:endParaRPr lang="ru-RU" dirty="0" smtClean="0"/>
          </a:p>
          <a:p>
            <a:r>
              <a:rPr lang="ru-RU" dirty="0" smtClean="0"/>
              <a:t>первого </a:t>
            </a:r>
            <a:r>
              <a:rPr lang="ru-RU" dirty="0"/>
              <a:t>одиночного шага в такте. Этот шаг всегда выполняется с </a:t>
            </a:r>
            <a:endParaRPr lang="ru-RU" dirty="0" smtClean="0"/>
          </a:p>
          <a:p>
            <a:r>
              <a:rPr lang="ru-RU" dirty="0" smtClean="0"/>
              <a:t>движением </a:t>
            </a:r>
            <a:r>
              <a:rPr lang="en-US" dirty="0"/>
              <a:t>'movement'. </a:t>
            </a:r>
            <a:r>
              <a:rPr lang="ru-RU" dirty="0"/>
              <a:t>Приседание должно быть сделано на затакт,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подъем на ударный счет такта: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2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" y="2363981"/>
            <a:ext cx="6962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245" y="332656"/>
            <a:ext cx="842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Два простых шага в составном шаге '</a:t>
            </a:r>
            <a:r>
              <a:rPr lang="en-US" dirty="0"/>
              <a:t>pas compose</a:t>
            </a:r>
            <a:r>
              <a:rPr lang="ru-RU" dirty="0"/>
              <a:t>' плюс один шаг в </a:t>
            </a:r>
            <a:endParaRPr lang="ru-RU" dirty="0" smtClean="0"/>
          </a:p>
          <a:p>
            <a:r>
              <a:rPr lang="ru-RU" dirty="0" smtClean="0"/>
              <a:t>половинной единице </a:t>
            </a:r>
            <a:r>
              <a:rPr lang="ru-RU" dirty="0"/>
              <a:t>равны трем половинным нотам, которые включает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себя такт куранты. Когда движения '</a:t>
            </a:r>
            <a:r>
              <a:rPr lang="en-US" dirty="0"/>
              <a:t>movements</a:t>
            </a:r>
            <a:r>
              <a:rPr lang="ru-RU" dirty="0"/>
              <a:t>' и скольжение сочетаются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этими одиночными шагами, связки могут быть проанализированы </a:t>
            </a:r>
            <a:endParaRPr lang="ru-RU" dirty="0" smtClean="0"/>
          </a:p>
          <a:p>
            <a:r>
              <a:rPr lang="ru-RU" dirty="0" smtClean="0"/>
              <a:t>величинами </a:t>
            </a:r>
            <a:r>
              <a:rPr lang="ru-RU" dirty="0"/>
              <a:t>четвертных нот </a:t>
            </a:r>
            <a:r>
              <a:rPr lang="ru-RU" dirty="0" smtClean="0"/>
              <a:t>(</a:t>
            </a:r>
            <a:r>
              <a:rPr lang="en-US" dirty="0" smtClean="0"/>
              <a:t>crotchet values</a:t>
            </a:r>
            <a:r>
              <a:rPr lang="ru-RU" dirty="0" smtClean="0"/>
              <a:t>). </a:t>
            </a:r>
            <a:r>
              <a:rPr lang="ru-RU" dirty="0"/>
              <a:t>Будучи сделано, это </a:t>
            </a:r>
            <a:endParaRPr lang="ru-RU" dirty="0" smtClean="0"/>
          </a:p>
          <a:p>
            <a:r>
              <a:rPr lang="ru-RU" dirty="0" smtClean="0"/>
              <a:t>обнаруживает</a:t>
            </a:r>
            <a:r>
              <a:rPr lang="ru-RU" dirty="0"/>
              <a:t>, что исполнение каждой связки двойное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Ритмический </a:t>
            </a:r>
            <a:endParaRPr lang="ru-RU" dirty="0" smtClean="0"/>
          </a:p>
          <a:p>
            <a:r>
              <a:rPr lang="ru-RU" dirty="0" smtClean="0"/>
              <a:t>акцент </a:t>
            </a:r>
            <a:r>
              <a:rPr lang="ru-RU" dirty="0"/>
              <a:t>разделяет такт следующим образом: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410" y="4622522"/>
            <a:ext cx="58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Полная связка шагов, </a:t>
            </a:r>
            <a:r>
              <a:rPr lang="ru-RU" dirty="0" smtClean="0"/>
              <a:t>используемая </a:t>
            </a:r>
            <a:r>
              <a:rPr lang="ru-RU" dirty="0"/>
              <a:t>наиболее часто: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" y="5157191"/>
            <a:ext cx="5284470" cy="140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05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54" y="3140968"/>
            <a:ext cx="6000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5170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 эти связки </a:t>
            </a:r>
            <a:r>
              <a:rPr lang="ru-RU" dirty="0" err="1" smtClean="0"/>
              <a:t>нотированы</a:t>
            </a:r>
            <a:r>
              <a:rPr lang="ru-RU" dirty="0" smtClean="0"/>
              <a:t> со знаком скольжения, который обозначает </a:t>
            </a:r>
          </a:p>
          <a:p>
            <a:r>
              <a:rPr lang="ru-RU" dirty="0" smtClean="0"/>
              <a:t>медленное непрерывное движение. ('</a:t>
            </a:r>
            <a:r>
              <a:rPr lang="en-US" dirty="0" smtClean="0"/>
              <a:t>temps</a:t>
            </a:r>
            <a:r>
              <a:rPr lang="ru-RU" dirty="0" smtClean="0"/>
              <a:t>' имеет только один одиночный </a:t>
            </a:r>
          </a:p>
          <a:p>
            <a:r>
              <a:rPr lang="ru-RU" dirty="0" smtClean="0"/>
              <a:t>шаг и движение '</a:t>
            </a:r>
            <a:r>
              <a:rPr lang="en-US" dirty="0" smtClean="0"/>
              <a:t>movement</a:t>
            </a:r>
            <a:r>
              <a:rPr lang="ru-RU" dirty="0" smtClean="0"/>
              <a:t>', но тем не менее это полная связка в связи со </a:t>
            </a:r>
          </a:p>
          <a:p>
            <a:r>
              <a:rPr lang="ru-RU" dirty="0" smtClean="0"/>
              <a:t>своей продолжительностью.) Половинная связка занимающая равное </a:t>
            </a:r>
          </a:p>
          <a:p>
            <a:r>
              <a:rPr lang="ru-RU" dirty="0" smtClean="0"/>
              <a:t>оставшейся четвертной ноте время в такте является </a:t>
            </a:r>
            <a:r>
              <a:rPr lang="ru-RU" dirty="0" err="1" smtClean="0"/>
              <a:t>деми-жете</a:t>
            </a:r>
            <a:r>
              <a:rPr lang="ru-RU" dirty="0" smtClean="0"/>
              <a:t>, живой шаг, </a:t>
            </a:r>
          </a:p>
          <a:p>
            <a:r>
              <a:rPr lang="ru-RU" dirty="0" smtClean="0"/>
              <a:t>который мог бы быть </a:t>
            </a:r>
            <a:r>
              <a:rPr lang="ru-RU" dirty="0" err="1" smtClean="0"/>
              <a:t>нотирован</a:t>
            </a:r>
            <a:r>
              <a:rPr lang="ru-RU" dirty="0" smtClean="0"/>
              <a:t> различными способами. В манускрипте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Bocane</a:t>
            </a:r>
            <a:r>
              <a:rPr lang="en-US" dirty="0" smtClean="0"/>
              <a:t> </a:t>
            </a:r>
            <a:r>
              <a:rPr lang="ru-RU" dirty="0" smtClean="0"/>
              <a:t>использован метод, наводящий на мысль, что он может </a:t>
            </a:r>
          </a:p>
          <a:p>
            <a:r>
              <a:rPr lang="ru-RU" dirty="0" smtClean="0"/>
              <a:t>происходить как </a:t>
            </a:r>
            <a:r>
              <a:rPr lang="en-US" dirty="0" smtClean="0"/>
              <a:t>temps de courante</a:t>
            </a:r>
            <a:r>
              <a:rPr lang="ru-RU" dirty="0" smtClean="0"/>
              <a:t>, сделанный более быстро; только </a:t>
            </a:r>
          </a:p>
          <a:p>
            <a:r>
              <a:rPr lang="ru-RU" dirty="0" smtClean="0"/>
              <a:t>скольжение пропускается: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97152"/>
            <a:ext cx="12383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Мерсенн</a:t>
            </a:r>
            <a:r>
              <a:rPr lang="ru-RU" dirty="0" smtClean="0"/>
              <a:t> вероятно описывает как </a:t>
            </a:r>
            <a:r>
              <a:rPr lang="en-US" dirty="0" smtClean="0"/>
              <a:t>temps de courante</a:t>
            </a:r>
            <a:r>
              <a:rPr lang="ru-RU" dirty="0" smtClean="0"/>
              <a:t>, так и </a:t>
            </a:r>
            <a:r>
              <a:rPr lang="en-US" dirty="0" err="1" smtClean="0"/>
              <a:t>demi</a:t>
            </a:r>
            <a:r>
              <a:rPr lang="ru-RU" dirty="0" smtClean="0"/>
              <a:t>- </a:t>
            </a:r>
            <a:r>
              <a:rPr lang="en-US" dirty="0" err="1" smtClean="0"/>
              <a:t>jete</a:t>
            </a:r>
            <a:r>
              <a:rPr lang="ru-RU" dirty="0" smtClean="0"/>
              <a:t>, когда </a:t>
            </a:r>
          </a:p>
          <a:p>
            <a:r>
              <a:rPr lang="ru-RU" dirty="0" smtClean="0"/>
              <a:t>говорит:</a:t>
            </a:r>
          </a:p>
          <a:p>
            <a:r>
              <a:rPr lang="ru-RU" dirty="0" smtClean="0"/>
              <a:t>«Он состоит из двух шагов в такте, что говорит о шагах каждой ногой; при </a:t>
            </a:r>
          </a:p>
          <a:p>
            <a:r>
              <a:rPr lang="ru-RU" dirty="0" smtClean="0"/>
              <a:t>которых каждый шаг имеет три движения, то есть приседание, выпрямление </a:t>
            </a:r>
          </a:p>
          <a:p>
            <a:r>
              <a:rPr lang="ru-RU" dirty="0" smtClean="0"/>
              <a:t>и перемещение (перенос веса)»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34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195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0" y="2738249"/>
            <a:ext cx="29718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" y="4365104"/>
            <a:ext cx="65913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7043" y="260648"/>
            <a:ext cx="480092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Сочетание полной и </a:t>
            </a:r>
            <a:r>
              <a:rPr lang="ru-RU" b="1" dirty="0" smtClean="0"/>
              <a:t>половинной</a:t>
            </a:r>
          </a:p>
          <a:p>
            <a:r>
              <a:rPr lang="ru-RU" b="1" dirty="0" smtClean="0"/>
              <a:t>связок шагов (</a:t>
            </a:r>
            <a:r>
              <a:rPr lang="en-US" b="1" dirty="0" smtClean="0"/>
              <a:t>whole </a:t>
            </a:r>
            <a:r>
              <a:rPr lang="en-US" b="1" dirty="0"/>
              <a:t>and half </a:t>
            </a:r>
            <a:r>
              <a:rPr lang="en-US" b="1" dirty="0" smtClean="0"/>
              <a:t>step-units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sz="1700" dirty="0"/>
              <a:t>Типичная открывающая </a:t>
            </a:r>
            <a:r>
              <a:rPr lang="ru-RU" sz="1700" dirty="0" smtClean="0"/>
              <a:t>последовательность</a:t>
            </a:r>
          </a:p>
          <a:p>
            <a:r>
              <a:rPr lang="ru-RU" sz="1700" dirty="0" smtClean="0"/>
              <a:t>шагов куранты. </a:t>
            </a:r>
            <a:r>
              <a:rPr lang="ru-RU" sz="1700" dirty="0"/>
              <a:t>Сочетание купе/</a:t>
            </a:r>
            <a:r>
              <a:rPr lang="ru-RU" sz="1700" dirty="0" err="1"/>
              <a:t>деми</a:t>
            </a:r>
            <a:r>
              <a:rPr lang="ru-RU" sz="1700" dirty="0"/>
              <a:t>-жете </a:t>
            </a:r>
            <a:endParaRPr lang="ru-RU" sz="1700" dirty="0" smtClean="0"/>
          </a:p>
          <a:p>
            <a:r>
              <a:rPr lang="ru-RU" sz="1700" dirty="0" smtClean="0"/>
              <a:t>(</a:t>
            </a:r>
            <a:r>
              <a:rPr lang="en-US" sz="1700" dirty="0"/>
              <a:t>coupe</a:t>
            </a:r>
            <a:r>
              <a:rPr lang="ru-RU" sz="1700" dirty="0"/>
              <a:t>/</a:t>
            </a:r>
            <a:r>
              <a:rPr lang="en-US" sz="1700" dirty="0"/>
              <a:t>demi</a:t>
            </a:r>
            <a:r>
              <a:rPr lang="ru-RU" sz="1700" dirty="0"/>
              <a:t>-</a:t>
            </a:r>
            <a:r>
              <a:rPr lang="en-US" sz="1700" dirty="0" err="1"/>
              <a:t>jete</a:t>
            </a:r>
            <a:r>
              <a:rPr lang="ru-RU" sz="1700" dirty="0"/>
              <a:t>) используется наиболее </a:t>
            </a:r>
            <a:endParaRPr lang="ru-RU" sz="1700" dirty="0" smtClean="0"/>
          </a:p>
          <a:p>
            <a:r>
              <a:rPr lang="ru-RU" sz="1700" dirty="0" smtClean="0"/>
              <a:t>часто </a:t>
            </a:r>
            <a:r>
              <a:rPr lang="ru-RU" sz="1700" dirty="0"/>
              <a:t>на всем протяжении </a:t>
            </a:r>
            <a:r>
              <a:rPr lang="ru-RU" sz="1700" dirty="0" smtClean="0"/>
              <a:t>танцев.</a:t>
            </a:r>
            <a:endParaRPr lang="ru-RU" sz="1700" dirty="0"/>
          </a:p>
          <a:p>
            <a:r>
              <a:rPr lang="ru-RU" sz="1700" dirty="0" smtClean="0"/>
              <a:t>В </a:t>
            </a:r>
            <a:r>
              <a:rPr lang="ru-RU" sz="1700" dirty="0"/>
              <a:t>этих комбинациях </a:t>
            </a:r>
            <a:r>
              <a:rPr lang="ru-RU" sz="1700" dirty="0" smtClean="0"/>
              <a:t>акценты</a:t>
            </a:r>
          </a:p>
          <a:p>
            <a:r>
              <a:rPr lang="ru-RU" sz="1700" dirty="0" smtClean="0"/>
              <a:t>встречаются </a:t>
            </a:r>
            <a:r>
              <a:rPr lang="ru-RU" sz="1700" dirty="0"/>
              <a:t>в начале каждой </a:t>
            </a:r>
            <a:r>
              <a:rPr lang="ru-RU" sz="1700" dirty="0" smtClean="0"/>
              <a:t>связки, </a:t>
            </a:r>
          </a:p>
          <a:p>
            <a:r>
              <a:rPr lang="ru-RU" sz="1700" dirty="0" smtClean="0"/>
              <a:t>разделяя </a:t>
            </a:r>
            <a:r>
              <a:rPr lang="ru-RU" sz="1700" dirty="0"/>
              <a:t>такты </a:t>
            </a:r>
            <a:r>
              <a:rPr lang="ru-RU" sz="1700" dirty="0" smtClean="0"/>
              <a:t>следующим образом: </a:t>
            </a:r>
            <a:endParaRPr 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4485679" y="3165534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Вариант: изредка </a:t>
            </a:r>
            <a:r>
              <a:rPr lang="ru-RU" dirty="0"/>
              <a:t>половинная единица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деми</a:t>
            </a:r>
            <a:r>
              <a:rPr lang="ru-RU" dirty="0" smtClean="0"/>
              <a:t>-купе </a:t>
            </a:r>
            <a:r>
              <a:rPr lang="en-US" dirty="0"/>
              <a:t>demi</a:t>
            </a:r>
            <a:r>
              <a:rPr lang="ru-RU" dirty="0"/>
              <a:t>-</a:t>
            </a:r>
            <a:r>
              <a:rPr lang="en-US" dirty="0" smtClean="0"/>
              <a:t>coupe</a:t>
            </a:r>
            <a:r>
              <a:rPr lang="ru-RU" dirty="0" smtClean="0"/>
              <a:t>) может </a:t>
            </a:r>
            <a:r>
              <a:rPr lang="ru-RU" dirty="0"/>
              <a:t>быть </a:t>
            </a:r>
            <a:endParaRPr lang="ru-RU" dirty="0" smtClean="0"/>
          </a:p>
          <a:p>
            <a:r>
              <a:rPr lang="ru-RU" dirty="0" smtClean="0"/>
              <a:t>помещена </a:t>
            </a:r>
            <a:r>
              <a:rPr lang="ru-RU" dirty="0"/>
              <a:t>первой. </a:t>
            </a:r>
          </a:p>
        </p:txBody>
      </p:sp>
    </p:spTree>
    <p:extLst>
      <p:ext uri="{BB962C8B-B14F-4D97-AF65-F5344CB8AC3E}">
        <p14:creationId xmlns:p14="http://schemas.microsoft.com/office/powerpoint/2010/main" val="56511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9" y="1388969"/>
            <a:ext cx="69342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47720"/>
            <a:ext cx="6858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233" y="188640"/>
            <a:ext cx="8553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Сочетание двух полных единиц равной длины</a:t>
            </a:r>
            <a:r>
              <a:rPr lang="ru-RU" dirty="0"/>
              <a:t> </a:t>
            </a:r>
          </a:p>
          <a:p>
            <a:r>
              <a:rPr lang="ru-RU" dirty="0"/>
              <a:t>Хотя неравное деление такта обычно в курантах, некоторые такты </a:t>
            </a:r>
            <a:r>
              <a:rPr lang="en-US" dirty="0"/>
              <a:t>La </a:t>
            </a:r>
            <a:r>
              <a:rPr lang="en-US" dirty="0" err="1"/>
              <a:t>Bocane</a:t>
            </a:r>
            <a:r>
              <a:rPr lang="en-US" dirty="0"/>
              <a:t> </a:t>
            </a:r>
            <a:endParaRPr lang="ru-RU" dirty="0" smtClean="0"/>
          </a:p>
          <a:p>
            <a:r>
              <a:rPr lang="ru-RU" dirty="0" smtClean="0"/>
              <a:t>имеют </a:t>
            </a:r>
            <a:r>
              <a:rPr lang="ru-RU" dirty="0"/>
              <a:t>равное деление. Здесь две полных шаговых связки </a:t>
            </a:r>
            <a:r>
              <a:rPr lang="ru-RU" dirty="0" smtClean="0"/>
              <a:t>(</a:t>
            </a:r>
            <a:r>
              <a:rPr lang="en-US" dirty="0" smtClean="0"/>
              <a:t>step</a:t>
            </a:r>
            <a:r>
              <a:rPr lang="ru-RU" dirty="0"/>
              <a:t>-</a:t>
            </a:r>
            <a:r>
              <a:rPr lang="en-US" dirty="0" smtClean="0"/>
              <a:t>units</a:t>
            </a:r>
            <a:r>
              <a:rPr lang="ru-RU" dirty="0" smtClean="0"/>
              <a:t>) — два </a:t>
            </a:r>
          </a:p>
          <a:p>
            <a:r>
              <a:rPr lang="ru-RU" dirty="0" smtClean="0"/>
              <a:t>купе—содержатся </a:t>
            </a:r>
            <a:r>
              <a:rPr lang="ru-RU" dirty="0"/>
              <a:t>в такте, исполнение каждой связки тройное </a:t>
            </a:r>
            <a:r>
              <a:rPr lang="ru-RU" dirty="0" smtClean="0"/>
              <a:t>(</a:t>
            </a:r>
            <a:r>
              <a:rPr lang="en-US" dirty="0" smtClean="0"/>
              <a:t>triple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9301" y="4195396"/>
            <a:ext cx="8553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Сочетание трех половинных единиц</a:t>
            </a:r>
            <a:r>
              <a:rPr lang="ru-RU" dirty="0"/>
              <a:t> </a:t>
            </a:r>
          </a:p>
          <a:p>
            <a:r>
              <a:rPr lang="ru-RU" dirty="0"/>
              <a:t>В манускрипте </a:t>
            </a:r>
            <a:r>
              <a:rPr lang="en-US" dirty="0"/>
              <a:t>La </a:t>
            </a:r>
            <a:r>
              <a:rPr lang="en-US" dirty="0" err="1"/>
              <a:t>Bocane</a:t>
            </a:r>
            <a:r>
              <a:rPr lang="en-US" dirty="0"/>
              <a:t> </a:t>
            </a:r>
            <a:r>
              <a:rPr lang="ru-RU" dirty="0"/>
              <a:t>из Национальной библиотеки сочетание трех </a:t>
            </a:r>
            <a:endParaRPr lang="ru-RU" dirty="0" smtClean="0"/>
          </a:p>
          <a:p>
            <a:r>
              <a:rPr lang="ru-RU" dirty="0" err="1" smtClean="0"/>
              <a:t>деми</a:t>
            </a:r>
            <a:r>
              <a:rPr lang="ru-RU" dirty="0" smtClean="0"/>
              <a:t>-купе </a:t>
            </a:r>
            <a:r>
              <a:rPr lang="ru-RU" dirty="0"/>
              <a:t>появляется однажды</a:t>
            </a:r>
            <a:r>
              <a:rPr lang="ru-RU" dirty="0" smtClean="0"/>
              <a:t>. </a:t>
            </a:r>
            <a:r>
              <a:rPr lang="ru-RU" dirty="0"/>
              <a:t>(Тот же такт в манускрипте из </a:t>
            </a:r>
            <a:r>
              <a:rPr lang="en-US" dirty="0" err="1"/>
              <a:t>Bibl</a:t>
            </a:r>
            <a:r>
              <a:rPr lang="ru-RU" dirty="0"/>
              <a:t>. </a:t>
            </a:r>
            <a:r>
              <a:rPr lang="en-US" dirty="0"/>
              <a:t>de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1'</a:t>
            </a:r>
            <a:r>
              <a:rPr lang="en-US" dirty="0"/>
              <a:t>Opera </a:t>
            </a:r>
            <a:r>
              <a:rPr lang="ru-RU" dirty="0"/>
              <a:t>содержит ранее </a:t>
            </a:r>
            <a:r>
              <a:rPr lang="ru-RU" dirty="0" err="1"/>
              <a:t>обсуждавшееся</a:t>
            </a:r>
            <a:r>
              <a:rPr lang="ru-RU" dirty="0"/>
              <a:t> сочетание купе/</a:t>
            </a:r>
            <a:r>
              <a:rPr lang="ru-RU" dirty="0" err="1"/>
              <a:t>деми</a:t>
            </a:r>
            <a:r>
              <a:rPr lang="ru-RU" dirty="0"/>
              <a:t>-купе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 smtClean="0"/>
              <a:t>coupe</a:t>
            </a:r>
            <a:r>
              <a:rPr lang="ru-RU" dirty="0"/>
              <a:t>/</a:t>
            </a:r>
            <a:r>
              <a:rPr lang="en-US" dirty="0"/>
              <a:t>demi</a:t>
            </a:r>
            <a:r>
              <a:rPr lang="ru-RU" dirty="0"/>
              <a:t>-</a:t>
            </a:r>
            <a:r>
              <a:rPr lang="en-US" dirty="0" smtClean="0"/>
              <a:t>coupe</a:t>
            </a:r>
            <a:r>
              <a:rPr lang="ru-RU" dirty="0" smtClean="0"/>
              <a:t>).)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21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WENDY HILTON</a:t>
            </a:r>
            <a:r>
              <a:rPr lang="ru-RU" sz="2400" dirty="0" smtClean="0"/>
              <a:t>, </a:t>
            </a:r>
          </a:p>
          <a:p>
            <a:r>
              <a:rPr lang="en-US" dirty="0" smtClean="0"/>
              <a:t>Early Music-1977-HILTON-160-72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7175351" cy="1793167"/>
          </a:xfrm>
        </p:spPr>
        <p:txBody>
          <a:bodyPr/>
          <a:lstStyle/>
          <a:p>
            <a:r>
              <a:rPr lang="ru-RU" sz="3200" dirty="0" smtClean="0"/>
              <a:t>Танец королей: Французская куранта 17 века</a:t>
            </a:r>
            <a:br>
              <a:rPr lang="ru-RU" sz="3200" dirty="0" smtClean="0"/>
            </a:br>
            <a:r>
              <a:rPr lang="ru-RU" sz="3200" dirty="0" smtClean="0"/>
              <a:t>Ее характер, рисунки шагов, основы метрики и пропорции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76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Сводка по всем выше </a:t>
            </a:r>
            <a:r>
              <a:rPr lang="ru-RU" dirty="0" err="1"/>
              <a:t>обсуждавшимся</a:t>
            </a:r>
            <a:r>
              <a:rPr lang="ru-RU" dirty="0"/>
              <a:t> связкам шагов может быть </a:t>
            </a:r>
            <a:endParaRPr lang="ru-RU" dirty="0" smtClean="0"/>
          </a:p>
          <a:p>
            <a:r>
              <a:rPr lang="ru-RU" dirty="0" smtClean="0"/>
              <a:t>схематически </a:t>
            </a:r>
            <a:r>
              <a:rPr lang="ru-RU" dirty="0"/>
              <a:t>отражена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243507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4476"/>
            <a:ext cx="1211580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2708920"/>
            <a:ext cx="3152775" cy="522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Основы размера и метрики   </a:t>
            </a:r>
          </a:p>
          <a:p>
            <a:r>
              <a:rPr lang="ru-RU" dirty="0" err="1"/>
              <a:t>Мерсенн</a:t>
            </a:r>
            <a:r>
              <a:rPr lang="ru-RU" dirty="0"/>
              <a:t> говорит о куранте</a:t>
            </a:r>
            <a:r>
              <a:rPr lang="en-US" dirty="0"/>
              <a:t>: 'Son </a:t>
            </a:r>
            <a:r>
              <a:rPr lang="en-US" dirty="0" err="1"/>
              <a:t>mouvement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appelle</a:t>
            </a:r>
            <a:r>
              <a:rPr lang="en-US" dirty="0"/>
              <a:t> </a:t>
            </a:r>
            <a:r>
              <a:rPr lang="en-US" dirty="0" err="1"/>
              <a:t>sesquialtera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triple</a:t>
            </a:r>
            <a:r>
              <a:rPr lang="en-US" dirty="0" smtClean="0"/>
              <a:t>,.'' </a:t>
            </a:r>
            <a:endParaRPr lang="ru-RU" dirty="0"/>
          </a:p>
          <a:p>
            <a:r>
              <a:rPr lang="en-US" dirty="0" err="1"/>
              <a:t>Sesquialtera</a:t>
            </a:r>
            <a:r>
              <a:rPr lang="en-US" dirty="0"/>
              <a:t> </a:t>
            </a:r>
            <a:r>
              <a:rPr lang="ru-RU" dirty="0"/>
              <a:t>- одна целая плюс одна половинная - была музыкальным размером,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котором три ноты были введены во время двух того же типа. Таким образом </a:t>
            </a:r>
            <a:endParaRPr lang="ru-RU" dirty="0" smtClean="0"/>
          </a:p>
          <a:p>
            <a:r>
              <a:rPr lang="ru-RU" dirty="0" smtClean="0"/>
              <a:t>была </a:t>
            </a:r>
            <a:r>
              <a:rPr lang="ru-RU" dirty="0"/>
              <a:t>облегчена замена двойного времени на тройное (двойного такта на </a:t>
            </a:r>
            <a:endParaRPr lang="ru-RU" dirty="0" smtClean="0"/>
          </a:p>
          <a:p>
            <a:r>
              <a:rPr lang="ru-RU" dirty="0" smtClean="0"/>
              <a:t>тройной</a:t>
            </a:r>
            <a:r>
              <a:rPr lang="ru-RU" dirty="0"/>
              <a:t>), длина такта осталась </a:t>
            </a:r>
            <a:r>
              <a:rPr lang="ru-RU" dirty="0" smtClean="0"/>
              <a:t>постоянной. </a:t>
            </a:r>
            <a:r>
              <a:rPr lang="en-US" dirty="0" err="1"/>
              <a:t>Sesquialtera</a:t>
            </a:r>
            <a:r>
              <a:rPr lang="en-US" dirty="0"/>
              <a:t> </a:t>
            </a:r>
            <a:r>
              <a:rPr lang="ru-RU" dirty="0"/>
              <a:t>наиболее часто </a:t>
            </a:r>
            <a:endParaRPr lang="ru-RU" dirty="0" smtClean="0"/>
          </a:p>
          <a:p>
            <a:r>
              <a:rPr lang="ru-RU" dirty="0" smtClean="0"/>
              <a:t>использовала </a:t>
            </a:r>
            <a:r>
              <a:rPr lang="ru-RU" dirty="0"/>
              <a:t>половинные ноты (</a:t>
            </a:r>
            <a:r>
              <a:rPr lang="en-US" dirty="0"/>
              <a:t>minims</a:t>
            </a:r>
            <a:r>
              <a:rPr lang="ru-RU" dirty="0"/>
              <a:t>) и обозначалась временным ключом </a:t>
            </a:r>
            <a:endParaRPr lang="ru-RU" dirty="0" smtClean="0"/>
          </a:p>
          <a:p>
            <a:r>
              <a:rPr lang="ru-RU" dirty="0" smtClean="0"/>
              <a:t>3/2</a:t>
            </a:r>
            <a:r>
              <a:rPr lang="ru-RU" dirty="0"/>
              <a:t>, подразумевая три за время двух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142" y="3323569"/>
            <a:ext cx="874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Sesquialtera</a:t>
            </a:r>
            <a:r>
              <a:rPr lang="en-US" dirty="0"/>
              <a:t> </a:t>
            </a:r>
            <a:r>
              <a:rPr lang="ru-RU" dirty="0"/>
              <a:t>не заключает в себе неизбежно взаимодействие двух против трех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но </a:t>
            </a:r>
            <a:r>
              <a:rPr lang="ru-RU" dirty="0"/>
              <a:t>в куранте это используется значительно: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374" y="4797152"/>
            <a:ext cx="885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Никто не может объяснить неравное деление такта. Это деление определяется </a:t>
            </a:r>
            <a:endParaRPr lang="ru-RU" dirty="0" smtClean="0"/>
          </a:p>
          <a:p>
            <a:r>
              <a:rPr lang="ru-RU" dirty="0" smtClean="0"/>
              <a:t>тройным </a:t>
            </a:r>
            <a:r>
              <a:rPr lang="ru-RU" dirty="0"/>
              <a:t>шагом дактиля (</a:t>
            </a:r>
            <a:r>
              <a:rPr lang="en-US" dirty="0"/>
              <a:t>triple dactyl foot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135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20688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Тройной шаг дактиля развился как продолжение средневекового полифонического </a:t>
            </a:r>
          </a:p>
          <a:p>
            <a:r>
              <a:rPr lang="ru-RU" dirty="0" smtClean="0"/>
              <a:t>стиля, который был составлен с использованием шести способов модусов '</a:t>
            </a:r>
            <a:r>
              <a:rPr lang="en-US" dirty="0" err="1" smtClean="0"/>
              <a:t>modi</a:t>
            </a:r>
            <a:r>
              <a:rPr lang="ru-RU" dirty="0" smtClean="0"/>
              <a:t>' </a:t>
            </a:r>
          </a:p>
          <a:p>
            <a:r>
              <a:rPr lang="ru-RU" dirty="0" smtClean="0"/>
              <a:t>позже названных метрическими шагами греческого стиха. </a:t>
            </a:r>
          </a:p>
          <a:p>
            <a:r>
              <a:rPr lang="ru-RU" dirty="0" smtClean="0"/>
              <a:t>Вторая половина этого удлинения имеет значение (</a:t>
            </a:r>
            <a:r>
              <a:rPr lang="en-US" dirty="0" smtClean="0"/>
              <a:t>value</a:t>
            </a:r>
            <a:r>
              <a:rPr lang="ru-RU" dirty="0" smtClean="0"/>
              <a:t>) ямба, четвертная нота </a:t>
            </a:r>
          </a:p>
          <a:p>
            <a:r>
              <a:rPr lang="ru-RU" dirty="0" smtClean="0"/>
              <a:t>исполняет обязанности затакта (</a:t>
            </a:r>
            <a:r>
              <a:rPr lang="en-US" dirty="0" smtClean="0"/>
              <a:t>upbeat</a:t>
            </a:r>
            <a:r>
              <a:rPr lang="ru-RU" dirty="0" smtClean="0"/>
              <a:t>) к акцентируемой половинной ноте (</a:t>
            </a:r>
            <a:r>
              <a:rPr lang="en-US" dirty="0" smtClean="0"/>
              <a:t>minim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Ударения в тройном шаге дактиля, следовательно, делят его на долгий и короткий </a:t>
            </a:r>
          </a:p>
          <a:p>
            <a:r>
              <a:rPr lang="ru-RU" dirty="0" smtClean="0"/>
              <a:t>и это то же деление, которое устанавливается полными и половинными связками </a:t>
            </a:r>
          </a:p>
          <a:p>
            <a:r>
              <a:rPr lang="ru-RU" dirty="0" smtClean="0"/>
              <a:t>шагов в такте. В том же параграфе </a:t>
            </a:r>
            <a:r>
              <a:rPr lang="ru-RU" dirty="0" err="1" smtClean="0"/>
              <a:t>Мерсенн</a:t>
            </a:r>
            <a:r>
              <a:rPr lang="ru-RU" dirty="0" smtClean="0"/>
              <a:t> говорит, что мелодия куранты </a:t>
            </a:r>
          </a:p>
          <a:p>
            <a:r>
              <a:rPr lang="ru-RU" dirty="0" smtClean="0"/>
              <a:t>измеряется ямбическим шагом (</a:t>
            </a:r>
            <a:r>
              <a:rPr lang="en-US" dirty="0" smtClean="0"/>
              <a:t>iambic foot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3426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63888" y="3501009"/>
            <a:ext cx="562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Взаимоотношение пары ямбов к одному тройному </a:t>
            </a:r>
          </a:p>
          <a:p>
            <a:r>
              <a:rPr lang="ru-RU" dirty="0" smtClean="0"/>
              <a:t>шагу дактиля в такте: ((в дактиле вторая нота </a:t>
            </a:r>
          </a:p>
          <a:p>
            <a:r>
              <a:rPr lang="ru-RU" dirty="0" smtClean="0"/>
              <a:t>должна быть закрашена как четверть))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626870" cy="76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79712" y="48691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Ямб обеспечивает четвертной затакт (</a:t>
            </a:r>
            <a:r>
              <a:rPr lang="en-US" dirty="0" smtClean="0"/>
              <a:t>crotchet upbeat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обнаруженный в курантах раннего 17 века. В последнем </a:t>
            </a:r>
          </a:p>
          <a:p>
            <a:r>
              <a:rPr lang="ru-RU" dirty="0" smtClean="0"/>
              <a:t>такте каждой мелодии двойной элемент </a:t>
            </a:r>
            <a:r>
              <a:rPr lang="en-US" dirty="0" err="1" smtClean="0"/>
              <a:t>proportio</a:t>
            </a:r>
            <a:r>
              <a:rPr lang="en-US" dirty="0" smtClean="0"/>
              <a:t> </a:t>
            </a:r>
            <a:r>
              <a:rPr lang="en-US" dirty="0" err="1" smtClean="0"/>
              <a:t>sesquialtera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 два ямба в такте.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696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Вышеупомянутые элементы соотносятся следующим образом: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117215" cy="2107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2996952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Ритмические рисунки в мелодии куранты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359535" cy="3263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35696" y="3429000"/>
            <a:ext cx="7322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курантах раннего 17го века ритмический рисунок, использован-</a:t>
            </a:r>
          </a:p>
          <a:p>
            <a:r>
              <a:rPr lang="ru-RU" dirty="0" err="1" smtClean="0"/>
              <a:t>ный</a:t>
            </a:r>
            <a:r>
              <a:rPr lang="ru-RU" dirty="0" smtClean="0"/>
              <a:t> в первом такте, часто был тем, который можно найти в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Vignonne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084070" cy="391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89238" y="4437112"/>
            <a:ext cx="685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Позже в этом столетии преобладал другой ритмический </a:t>
            </a:r>
          </a:p>
          <a:p>
            <a:r>
              <a:rPr lang="ru-RU" dirty="0" smtClean="0"/>
              <a:t>рисунок, и четвертной затакт сократился до восьмой (</a:t>
            </a:r>
            <a:r>
              <a:rPr lang="en-US" dirty="0" smtClean="0"/>
              <a:t>quaver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373216"/>
            <a:ext cx="861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добавочный ритмический рисунок часто появляется в музыке куранты – </a:t>
            </a:r>
          </a:p>
          <a:p>
            <a:r>
              <a:rPr lang="ru-RU" dirty="0" smtClean="0"/>
              <a:t>ломанная </a:t>
            </a:r>
            <a:r>
              <a:rPr lang="en-US" dirty="0" err="1" smtClean="0"/>
              <a:t>sesquialtera</a:t>
            </a:r>
            <a:r>
              <a:rPr lang="ru-RU" dirty="0" smtClean="0"/>
              <a:t> ('</a:t>
            </a:r>
            <a:r>
              <a:rPr lang="en-US" dirty="0" smtClean="0"/>
              <a:t>broken </a:t>
            </a:r>
            <a:r>
              <a:rPr lang="en-US" dirty="0" err="1" smtClean="0"/>
              <a:t>sesquialtera</a:t>
            </a:r>
            <a:r>
              <a:rPr lang="ru-RU" dirty="0" smtClean="0"/>
              <a:t>'")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3723005" cy="397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948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Мелодии пяти </a:t>
            </a:r>
            <a:r>
              <a:rPr lang="ru-RU" dirty="0" err="1" smtClean="0"/>
              <a:t>нотированных</a:t>
            </a:r>
            <a:r>
              <a:rPr lang="ru-RU" dirty="0" smtClean="0"/>
              <a:t> танцев содержат три основных ритмических рисунка: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08407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1760" y="764704"/>
            <a:ext cx="604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Тройной шаг дактиля устанавливает размер (</a:t>
            </a:r>
            <a:r>
              <a:rPr lang="en-US" dirty="0" smtClean="0"/>
              <a:t>measure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124744"/>
            <a:ext cx="6009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которого мелодия обычно начинается, и за которой </a:t>
            </a:r>
          </a:p>
          <a:p>
            <a:r>
              <a:rPr lang="ru-RU" dirty="0" smtClean="0"/>
              <a:t>часто следует</a:t>
            </a:r>
          </a:p>
          <a:p>
            <a:r>
              <a:rPr lang="ru-RU" dirty="0" smtClean="0"/>
              <a:t>обычно конечный такт в каждой мелодии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4864"/>
            <a:ext cx="1161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Ритмические рисунки и связанные с ними рисунки шагов могут быть </a:t>
            </a:r>
          </a:p>
          <a:p>
            <a:r>
              <a:rPr lang="ru-RU" dirty="0" smtClean="0"/>
              <a:t>суммированы следующим образом: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5819140" cy="166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84988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921635" cy="49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59832" y="4457343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Украшение:</a:t>
            </a:r>
          </a:p>
          <a:p>
            <a:r>
              <a:rPr lang="ru-RU" sz="1700" dirty="0" smtClean="0"/>
              <a:t>в курантах встречается в одной или более указанных </a:t>
            </a:r>
          </a:p>
          <a:p>
            <a:r>
              <a:rPr lang="ru-RU" sz="1700" dirty="0" smtClean="0"/>
              <a:t>выше точек акцента в такте. Но довольно часто сдвиг </a:t>
            </a:r>
          </a:p>
          <a:p>
            <a:r>
              <a:rPr lang="ru-RU" sz="1700" dirty="0" smtClean="0"/>
              <a:t>ударения (</a:t>
            </a:r>
            <a:r>
              <a:rPr lang="en-US" sz="1700" dirty="0" smtClean="0"/>
              <a:t>shift of emphasis</a:t>
            </a:r>
            <a:r>
              <a:rPr lang="ru-RU" sz="1700" dirty="0" smtClean="0"/>
              <a:t>) можно встретить как раз </a:t>
            </a:r>
          </a:p>
          <a:p>
            <a:r>
              <a:rPr lang="ru-RU" sz="1700" dirty="0" smtClean="0"/>
              <a:t>в связках шагов, когда половинная единица помещается </a:t>
            </a:r>
          </a:p>
          <a:p>
            <a:r>
              <a:rPr lang="ru-RU" sz="1700" dirty="0" smtClean="0"/>
              <a:t>в такте первой.</a:t>
            </a:r>
          </a:p>
          <a:p>
            <a:r>
              <a:rPr lang="ru-RU" sz="1600" dirty="0" smtClean="0"/>
              <a:t>Каждый аспект музыки куранты имеет эквиваленты в </a:t>
            </a:r>
          </a:p>
          <a:p>
            <a:r>
              <a:rPr lang="ru-RU" sz="1600" dirty="0" smtClean="0"/>
              <a:t>специфических комбинациях связок шагов, однако, они </a:t>
            </a:r>
          </a:p>
          <a:p>
            <a:r>
              <a:rPr lang="ru-RU" sz="1600" dirty="0" smtClean="0"/>
              <a:t>не всегда используются одновременно</a:t>
            </a:r>
            <a:endParaRPr lang="ru-RU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036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Основное </a:t>
            </a:r>
            <a:r>
              <a:rPr lang="ru-RU" dirty="0" err="1" smtClean="0"/>
              <a:t>фразирование</a:t>
            </a:r>
            <a:endParaRPr lang="ru-RU" dirty="0" smtClean="0"/>
          </a:p>
          <a:p>
            <a:r>
              <a:rPr lang="ru-RU" dirty="0" smtClean="0"/>
              <a:t>Основной рисунок шагов </a:t>
            </a:r>
            <a:r>
              <a:rPr lang="ru-RU" dirty="0" err="1" smtClean="0"/>
              <a:t>один-и-половина</a:t>
            </a:r>
            <a:r>
              <a:rPr lang="ru-RU" dirty="0" smtClean="0"/>
              <a:t> из купе и </a:t>
            </a:r>
            <a:r>
              <a:rPr lang="ru-RU" dirty="0" err="1" smtClean="0"/>
              <a:t>деми-купе</a:t>
            </a:r>
            <a:r>
              <a:rPr lang="ru-RU" dirty="0" smtClean="0"/>
              <a:t> (жете) дает </a:t>
            </a:r>
          </a:p>
          <a:p>
            <a:r>
              <a:rPr lang="ru-RU" dirty="0" smtClean="0"/>
              <a:t>в общем три единичных шага на такт, кроме того, каждая единица танцуется </a:t>
            </a:r>
          </a:p>
          <a:p>
            <a:r>
              <a:rPr lang="ru-RU" dirty="0" smtClean="0"/>
              <a:t>в двойное время. Исполняя, танцоры должны осознавать как эти тройные, </a:t>
            </a:r>
          </a:p>
          <a:p>
            <a:r>
              <a:rPr lang="ru-RU" dirty="0" smtClean="0"/>
              <a:t>так и двойные элементы: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5940425" cy="2119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4077072"/>
            <a:ext cx="9217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(В другой комбинации целой и половинной единиц в связке </a:t>
            </a:r>
            <a:r>
              <a:rPr lang="en-US" dirty="0" smtClean="0"/>
              <a:t>temps de courante</a:t>
            </a:r>
            <a:r>
              <a:rPr lang="ru-RU" dirty="0" smtClean="0"/>
              <a:t>/</a:t>
            </a:r>
          </a:p>
          <a:p>
            <a:r>
              <a:rPr lang="en-US" dirty="0" err="1" smtClean="0"/>
              <a:t>demi</a:t>
            </a:r>
            <a:r>
              <a:rPr lang="ru-RU" dirty="0" smtClean="0"/>
              <a:t>-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ru-RU" dirty="0" smtClean="0"/>
              <a:t>наблюдается тот же ритмический рисунок, единственное отличие в </a:t>
            </a:r>
          </a:p>
          <a:p>
            <a:r>
              <a:rPr lang="ru-RU" dirty="0" smtClean="0"/>
              <a:t>исполнении заключается в том, что первый подъем делается без одновременного</a:t>
            </a:r>
          </a:p>
          <a:p>
            <a:r>
              <a:rPr lang="ru-RU" dirty="0" smtClean="0"/>
              <a:t>шага).</a:t>
            </a:r>
          </a:p>
          <a:p>
            <a:r>
              <a:rPr lang="ru-RU" dirty="0" smtClean="0"/>
              <a:t>В открывающей фразе (</a:t>
            </a:r>
            <a:r>
              <a:rPr lang="en-US" dirty="0" smtClean="0"/>
              <a:t>broader phrasing</a:t>
            </a:r>
            <a:r>
              <a:rPr lang="ru-RU" dirty="0" smtClean="0"/>
              <a:t>) длинных последовательностей шагов </a:t>
            </a:r>
          </a:p>
          <a:p>
            <a:r>
              <a:rPr lang="ru-RU" dirty="0" smtClean="0"/>
              <a:t>подъем в половинной единице на конце такта жизненно важен. Он должен иметь </a:t>
            </a:r>
          </a:p>
          <a:p>
            <a:r>
              <a:rPr lang="ru-RU" dirty="0" smtClean="0"/>
              <a:t>не только сильный ритмический акцент (</a:t>
            </a:r>
            <a:r>
              <a:rPr lang="en-US" dirty="0" smtClean="0"/>
              <a:t>emphasis</a:t>
            </a:r>
            <a:r>
              <a:rPr lang="ru-RU" dirty="0" smtClean="0"/>
              <a:t>), но его движение должно быть</a:t>
            </a:r>
          </a:p>
          <a:p>
            <a:r>
              <a:rPr lang="ru-RU" dirty="0" smtClean="0"/>
              <a:t> сделано чтобы течь вперед (</a:t>
            </a:r>
            <a:r>
              <a:rPr lang="en-US" dirty="0" smtClean="0"/>
              <a:t>to flow onward</a:t>
            </a:r>
            <a:r>
              <a:rPr lang="ru-RU" dirty="0" smtClean="0"/>
              <a:t>) к следующей точке акцента, которая</a:t>
            </a:r>
          </a:p>
          <a:p>
            <a:r>
              <a:rPr lang="ru-RU" dirty="0" smtClean="0"/>
              <a:t> является подъемом на сильную долю (</a:t>
            </a:r>
            <a:r>
              <a:rPr lang="en-US" dirty="0" smtClean="0"/>
              <a:t>downbeat</a:t>
            </a:r>
            <a:r>
              <a:rPr lang="ru-RU" dirty="0" smtClean="0"/>
              <a:t>) следующего такта.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381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86725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Иллюстрация с титульной страницы:</a:t>
            </a:r>
            <a:endParaRPr lang="ru-RU" dirty="0" smtClean="0"/>
          </a:p>
          <a:p>
            <a:r>
              <a:rPr lang="ru-RU" b="1" i="1" dirty="0" smtClean="0"/>
              <a:t>Деталь картины  </a:t>
            </a:r>
            <a:r>
              <a:rPr lang="ru-RU" b="1" i="1" dirty="0" err="1" smtClean="0"/>
              <a:t>Янсенса</a:t>
            </a:r>
            <a:r>
              <a:rPr lang="ru-RU" b="1" i="1" dirty="0" smtClean="0"/>
              <a:t> с изображением бала в Гааге до Реставрации. </a:t>
            </a:r>
          </a:p>
          <a:p>
            <a:r>
              <a:rPr lang="ru-RU" b="1" i="1" dirty="0" smtClean="0"/>
              <a:t>Чарльз </a:t>
            </a:r>
            <a:r>
              <a:rPr lang="en-US" b="1" i="1" dirty="0" smtClean="0"/>
              <a:t>II </a:t>
            </a:r>
            <a:r>
              <a:rPr lang="ru-RU" b="1" i="1" dirty="0" smtClean="0"/>
              <a:t>был знаменитым исполнителем французской куранты. Здесь, </a:t>
            </a:r>
          </a:p>
          <a:p>
            <a:r>
              <a:rPr lang="ru-RU" b="1" i="1" dirty="0" smtClean="0"/>
              <a:t>его серьезный подход к танцу и его прямая осанка и выдающееся </a:t>
            </a:r>
          </a:p>
          <a:p>
            <a:r>
              <a:rPr lang="ru-RU" b="1" i="1" dirty="0" smtClean="0"/>
              <a:t>использование подъемов переданы особенно ярко.</a:t>
            </a:r>
            <a:endParaRPr lang="ru-RU" dirty="0" smtClean="0"/>
          </a:p>
          <a:p>
            <a:r>
              <a:rPr lang="ru-RU" b="1" i="1" dirty="0" smtClean="0"/>
              <a:t>(С милостивого позволения с Ее Величества Королевы)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552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646390" cy="195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37" y="2060848"/>
            <a:ext cx="5148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 Bourgogne </a:t>
            </a:r>
            <a:r>
              <a:rPr lang="ru-RU" dirty="0" smtClean="0"/>
              <a:t>Луиса </a:t>
            </a:r>
            <a:r>
              <a:rPr lang="ru-RU" dirty="0" err="1" smtClean="0"/>
              <a:t>Пекура</a:t>
            </a:r>
            <a:r>
              <a:rPr lang="ru-RU" dirty="0" smtClean="0"/>
              <a:t>, музыка анонимна. </a:t>
            </a:r>
          </a:p>
          <a:p>
            <a:r>
              <a:rPr lang="ru-RU" dirty="0" smtClean="0"/>
              <a:t>Впервые опубликована  </a:t>
            </a:r>
            <a:r>
              <a:rPr lang="en-US" dirty="0" smtClean="0"/>
              <a:t>in </a:t>
            </a:r>
            <a:r>
              <a:rPr lang="en-US" i="1" dirty="0" err="1" smtClean="0"/>
              <a:t>Recueil</a:t>
            </a:r>
            <a:r>
              <a:rPr lang="en-US" i="1" dirty="0" smtClean="0"/>
              <a:t> de dances </a:t>
            </a:r>
            <a:endParaRPr lang="ru-RU" i="1" dirty="0" smtClean="0"/>
          </a:p>
          <a:p>
            <a:r>
              <a:rPr lang="en-US" i="1" dirty="0" smtClean="0"/>
              <a:t>composed par M</a:t>
            </a:r>
            <a:r>
              <a:rPr lang="ru-RU" i="1" dirty="0" smtClean="0"/>
              <a:t>. </a:t>
            </a:r>
            <a:r>
              <a:rPr lang="en-US" i="1" dirty="0" err="1" smtClean="0"/>
              <a:t>Pecour</a:t>
            </a:r>
            <a:r>
              <a:rPr lang="ru-RU" i="1" dirty="0" smtClean="0"/>
              <a:t>, </a:t>
            </a:r>
            <a:r>
              <a:rPr lang="ru-RU" dirty="0" err="1" smtClean="0"/>
              <a:t>нотированных</a:t>
            </a:r>
            <a:r>
              <a:rPr lang="ru-RU" dirty="0" smtClean="0"/>
              <a:t> </a:t>
            </a:r>
            <a:r>
              <a:rPr lang="ru-RU" dirty="0" err="1" smtClean="0"/>
              <a:t>Фейе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Париж, 1700. Дата составления неизвестна, </a:t>
            </a:r>
          </a:p>
          <a:p>
            <a:r>
              <a:rPr lang="ru-RU" dirty="0" smtClean="0"/>
              <a:t>но название свидетельствует, что этот танец </a:t>
            </a:r>
          </a:p>
          <a:p>
            <a:r>
              <a:rPr lang="ru-RU" dirty="0" smtClean="0"/>
              <a:t>может быть связан с молодыми Герцогом и </a:t>
            </a:r>
          </a:p>
          <a:p>
            <a:r>
              <a:rPr lang="ru-RU" dirty="0" smtClean="0"/>
              <a:t>Герцогиней Бургундии, чья свадьба </a:t>
            </a:r>
          </a:p>
          <a:p>
            <a:r>
              <a:rPr lang="ru-RU" dirty="0" smtClean="0"/>
              <a:t>праздновалась в 1697. Этот танец начинается </a:t>
            </a:r>
          </a:p>
          <a:p>
            <a:r>
              <a:rPr lang="ru-RU" dirty="0" err="1" smtClean="0"/>
              <a:t>шеститактовой</a:t>
            </a:r>
            <a:r>
              <a:rPr lang="ru-RU" dirty="0" smtClean="0"/>
              <a:t> мелодией куранты, сыгранной</a:t>
            </a:r>
          </a:p>
          <a:p>
            <a:r>
              <a:rPr lang="ru-RU" dirty="0" smtClean="0"/>
              <a:t> дважды, за которой без паузы следует </a:t>
            </a:r>
          </a:p>
          <a:p>
            <a:r>
              <a:rPr lang="ru-RU" dirty="0" smtClean="0"/>
              <a:t>короткое </a:t>
            </a:r>
            <a:r>
              <a:rPr lang="ru-RU" dirty="0" err="1" smtClean="0"/>
              <a:t>бурре</a:t>
            </a:r>
            <a:r>
              <a:rPr lang="ru-RU" dirty="0" smtClean="0"/>
              <a:t>, сарабанда, и </a:t>
            </a:r>
            <a:r>
              <a:rPr lang="ru-RU" dirty="0" err="1" smtClean="0"/>
              <a:t>пасспье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(В таких танцах последний такт каждого типа </a:t>
            </a:r>
          </a:p>
          <a:p>
            <a:r>
              <a:rPr lang="ru-RU" dirty="0" smtClean="0"/>
              <a:t>танца адаптирован по времени к следующему</a:t>
            </a:r>
          </a:p>
          <a:p>
            <a:r>
              <a:rPr lang="ru-RU" dirty="0" smtClean="0"/>
              <a:t> типу.) Различные пространственные фигуры </a:t>
            </a:r>
          </a:p>
          <a:p>
            <a:r>
              <a:rPr lang="ru-RU" dirty="0" smtClean="0"/>
              <a:t>и последовательности шагов танцуются </a:t>
            </a:r>
          </a:p>
          <a:p>
            <a:r>
              <a:rPr lang="ru-RU" dirty="0" smtClean="0"/>
              <a:t>в мелодии куранты и ее повторе.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47667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4067497" cy="61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853" y="0"/>
            <a:ext cx="386972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6165304"/>
            <a:ext cx="7287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Recüeil de dances, composées par Mr. Feuillet; Paris, L'auteur, 1709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Коллекция хореографий </a:t>
            </a:r>
            <a:r>
              <a:rPr lang="ru-RU" dirty="0" err="1" smtClean="0"/>
              <a:t>Пекура</a:t>
            </a:r>
            <a:r>
              <a:rPr lang="ru-RU" dirty="0" smtClean="0"/>
              <a:t>, </a:t>
            </a:r>
            <a:r>
              <a:rPr lang="ru-RU" dirty="0" err="1" smtClean="0"/>
              <a:t>нотированная</a:t>
            </a:r>
            <a:r>
              <a:rPr lang="ru-RU" dirty="0" smtClean="0"/>
              <a:t> </a:t>
            </a:r>
            <a:r>
              <a:rPr lang="ru-RU" smtClean="0"/>
              <a:t>Фейе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инар по истории танца\La Bourgogne\017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6304"/>
            <a:ext cx="4418838" cy="6711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548680"/>
            <a:ext cx="44807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Bourgogne </a:t>
            </a:r>
            <a:r>
              <a:rPr lang="ru-RU" dirty="0" smtClean="0"/>
              <a:t>Луиса </a:t>
            </a:r>
            <a:r>
              <a:rPr lang="ru-RU" dirty="0" err="1" smtClean="0"/>
              <a:t>Пекура</a:t>
            </a:r>
            <a:r>
              <a:rPr lang="ru-RU" dirty="0" smtClean="0"/>
              <a:t> из издания </a:t>
            </a:r>
          </a:p>
          <a:p>
            <a:r>
              <a:rPr lang="fr-FR" dirty="0" smtClean="0"/>
              <a:t>Rameau, Pierre; Abbregé de la nouvelle </a:t>
            </a:r>
            <a:endParaRPr lang="ru-RU" dirty="0" smtClean="0"/>
          </a:p>
          <a:p>
            <a:r>
              <a:rPr lang="fr-FR" dirty="0" smtClean="0"/>
              <a:t>methode, dans l'art d'écrire ou de tra </a:t>
            </a:r>
            <a:endParaRPr lang="ru-RU" dirty="0" smtClean="0"/>
          </a:p>
          <a:p>
            <a:r>
              <a:rPr lang="fr-FR" dirty="0" smtClean="0"/>
              <a:t>cer toutes sortes, de danses de ville ... </a:t>
            </a:r>
            <a:endParaRPr lang="ru-RU" dirty="0" smtClean="0"/>
          </a:p>
          <a:p>
            <a:r>
              <a:rPr lang="fr-FR" dirty="0" smtClean="0"/>
              <a:t>mise au jour par le sr. Rameau ... </a:t>
            </a:r>
            <a:endParaRPr lang="ru-RU" dirty="0" smtClean="0"/>
          </a:p>
          <a:p>
            <a:r>
              <a:rPr lang="fr-FR" dirty="0" smtClean="0"/>
              <a:t>Ouvrage très utile pour toutes personnes </a:t>
            </a:r>
            <a:endParaRPr lang="ru-RU" dirty="0" smtClean="0"/>
          </a:p>
          <a:p>
            <a:r>
              <a:rPr lang="fr-FR" dirty="0" smtClean="0"/>
              <a:t>qui ont sç u ou qui apprennent à danser, </a:t>
            </a:r>
            <a:endParaRPr lang="ru-RU" dirty="0" smtClean="0"/>
          </a:p>
          <a:p>
            <a:r>
              <a:rPr lang="fr-FR" dirty="0" smtClean="0"/>
              <a:t>puis que par le secour de ce livre, on </a:t>
            </a:r>
            <a:endParaRPr lang="ru-RU" dirty="0" smtClean="0"/>
          </a:p>
          <a:p>
            <a:r>
              <a:rPr lang="fr-FR" dirty="0" smtClean="0"/>
              <a:t>peut se remettre facilement dans toutes </a:t>
            </a:r>
            <a:endParaRPr lang="ru-RU" dirty="0" smtClean="0"/>
          </a:p>
          <a:p>
            <a:r>
              <a:rPr lang="fr-FR" dirty="0" smtClean="0"/>
              <a:t>les danses que l'on à appris ..; Paris, </a:t>
            </a:r>
            <a:endParaRPr lang="ru-RU" dirty="0" smtClean="0"/>
          </a:p>
          <a:p>
            <a:r>
              <a:rPr lang="fr-FR" dirty="0" smtClean="0"/>
              <a:t>Chez l'auteur, faubourg St Germain </a:t>
            </a:r>
            <a:endParaRPr lang="ru-RU" dirty="0" smtClean="0"/>
          </a:p>
          <a:p>
            <a:r>
              <a:rPr lang="fr-FR" dirty="0" smtClean="0"/>
              <a:t>[etc., 1725</a:t>
            </a:r>
            <a:r>
              <a:rPr lang="en-US" smtClean="0"/>
              <a:t>] </a:t>
            </a:r>
          </a:p>
          <a:p>
            <a:r>
              <a:rPr lang="ru-RU" smtClean="0"/>
              <a:t>из </a:t>
            </a:r>
            <a:r>
              <a:rPr lang="ru-RU" dirty="0" smtClean="0"/>
              <a:t>Библиотеки Конгресса США </a:t>
            </a:r>
          </a:p>
          <a:p>
            <a:r>
              <a:rPr lang="ru-RU" dirty="0" smtClean="0"/>
              <a:t>Обе фигуры куранты на одном листе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6134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Dombe</a:t>
            </a:r>
            <a:r>
              <a:rPr lang="ru-RU" i="1" dirty="0" smtClean="0"/>
              <a:t>, </a:t>
            </a:r>
            <a:r>
              <a:rPr lang="ru-RU" dirty="0" smtClean="0"/>
              <a:t>Жана </a:t>
            </a:r>
            <a:r>
              <a:rPr lang="ru-RU" dirty="0" err="1" smtClean="0"/>
              <a:t>Балона</a:t>
            </a:r>
            <a:r>
              <a:rPr lang="ru-RU" dirty="0" smtClean="0"/>
              <a:t>, музыка анонимна.</a:t>
            </a:r>
          </a:p>
          <a:p>
            <a:r>
              <a:rPr lang="ru-RU" dirty="0" err="1" smtClean="0"/>
              <a:t>Нотирована</a:t>
            </a:r>
            <a:r>
              <a:rPr lang="ru-RU" dirty="0" smtClean="0"/>
              <a:t> и опубликована Дизе в </a:t>
            </a:r>
            <a:r>
              <a:rPr lang="en-US" i="1" dirty="0" err="1" smtClean="0"/>
              <a:t>Recueil</a:t>
            </a:r>
            <a:r>
              <a:rPr lang="en-US" i="1" dirty="0" smtClean="0"/>
              <a:t> de </a:t>
            </a:r>
            <a:r>
              <a:rPr lang="en-US" i="1" dirty="0" err="1" smtClean="0"/>
              <a:t>danses</a:t>
            </a:r>
            <a:r>
              <a:rPr lang="en-US" i="1" dirty="0" smtClean="0"/>
              <a:t> pour I</a:t>
            </a:r>
            <a:r>
              <a:rPr lang="ru-RU" i="1" dirty="0" smtClean="0"/>
              <a:t>'</a:t>
            </a:r>
            <a:r>
              <a:rPr lang="en-US" i="1" dirty="0" err="1" smtClean="0"/>
              <a:t>annee</a:t>
            </a:r>
            <a:r>
              <a:rPr lang="ru-RU" i="1" dirty="0" smtClean="0"/>
              <a:t> 1712. </a:t>
            </a:r>
          </a:p>
          <a:p>
            <a:r>
              <a:rPr lang="ru-RU" dirty="0" smtClean="0"/>
              <a:t>Этот танец начинается с </a:t>
            </a:r>
            <a:r>
              <a:rPr lang="ru-RU" dirty="0" err="1" smtClean="0"/>
              <a:t>девятитактовой</a:t>
            </a:r>
            <a:r>
              <a:rPr lang="ru-RU" dirty="0" smtClean="0"/>
              <a:t> мелодии куранты, сыгранной </a:t>
            </a:r>
          </a:p>
          <a:p>
            <a:r>
              <a:rPr lang="ru-RU" dirty="0" smtClean="0"/>
              <a:t>дважды. Одинаковая фигура и последовательность шагов повторяется, </a:t>
            </a:r>
          </a:p>
          <a:p>
            <a:r>
              <a:rPr lang="ru-RU" dirty="0" smtClean="0"/>
              <a:t>но с танцорами, обращенными лицом в разные направления в комнате. </a:t>
            </a:r>
          </a:p>
          <a:p>
            <a:r>
              <a:rPr lang="ru-RU" dirty="0" smtClean="0"/>
              <a:t>За курантой следуют короткие </a:t>
            </a:r>
            <a:r>
              <a:rPr lang="ru-RU" dirty="0" err="1" smtClean="0"/>
              <a:t>бурре</a:t>
            </a:r>
            <a:r>
              <a:rPr lang="ru-RU" dirty="0" smtClean="0"/>
              <a:t> и </a:t>
            </a:r>
            <a:r>
              <a:rPr lang="ru-RU" dirty="0" err="1" smtClean="0"/>
              <a:t>пасспье</a:t>
            </a:r>
            <a:r>
              <a:rPr lang="ru-RU" dirty="0" smtClean="0"/>
              <a:t>.</a:t>
            </a:r>
          </a:p>
          <a:p>
            <a:endParaRPr lang="ru-RU" i="1" dirty="0" smtClean="0"/>
          </a:p>
          <a:p>
            <a:r>
              <a:rPr lang="en-US" i="1" dirty="0" smtClean="0"/>
              <a:t>La Duchesse</a:t>
            </a:r>
            <a:r>
              <a:rPr lang="ru-RU" i="1" dirty="0" smtClean="0"/>
              <a:t>, </a:t>
            </a:r>
            <a:r>
              <a:rPr lang="ru-RU" dirty="0" smtClean="0"/>
              <a:t>танец и музыка анонимны.</a:t>
            </a:r>
          </a:p>
          <a:p>
            <a:r>
              <a:rPr lang="ru-RU" dirty="0" smtClean="0"/>
              <a:t>Этот танец начинается с </a:t>
            </a:r>
            <a:r>
              <a:rPr lang="ru-RU" dirty="0" err="1" smtClean="0"/>
              <a:t>шеститактовой</a:t>
            </a:r>
            <a:r>
              <a:rPr lang="ru-RU" dirty="0" smtClean="0"/>
              <a:t> мелодии куранты, сыгранной </a:t>
            </a:r>
          </a:p>
          <a:p>
            <a:r>
              <a:rPr lang="ru-RU" dirty="0" smtClean="0"/>
              <a:t>дважды. Другая (отличная) фигура и последовательность шагов </a:t>
            </a:r>
          </a:p>
          <a:p>
            <a:r>
              <a:rPr lang="ru-RU" dirty="0" smtClean="0"/>
              <a:t>выполняется во второй раз. </a:t>
            </a:r>
            <a:r>
              <a:rPr lang="en-US" dirty="0" smtClean="0"/>
              <a:t>Bib. Nat. (14S84); Bib. de ('Opera (Res. 934).</a:t>
            </a:r>
            <a:endParaRPr lang="ru-RU" dirty="0" smtClean="0"/>
          </a:p>
          <a:p>
            <a:endParaRPr lang="ru-RU" i="1" dirty="0" smtClean="0"/>
          </a:p>
          <a:p>
            <a:r>
              <a:rPr lang="en-US" i="1" dirty="0" smtClean="0"/>
              <a:t>La Courante</a:t>
            </a:r>
            <a:r>
              <a:rPr lang="ru-RU" i="1" dirty="0" smtClean="0"/>
              <a:t>, </a:t>
            </a:r>
            <a:r>
              <a:rPr lang="ru-RU" dirty="0" smtClean="0"/>
              <a:t>танец и музыка анонимны.</a:t>
            </a:r>
          </a:p>
          <a:p>
            <a:r>
              <a:rPr lang="ru-RU" dirty="0" smtClean="0"/>
              <a:t>Эта куранта не имеет специальных фигур, танцоры просто двигаются вокруг </a:t>
            </a:r>
          </a:p>
          <a:p>
            <a:r>
              <a:rPr lang="ru-RU" dirty="0" smtClean="0"/>
              <a:t>комнаты. Она состоит из </a:t>
            </a:r>
            <a:r>
              <a:rPr lang="ru-RU" dirty="0" err="1" smtClean="0"/>
              <a:t>пятитактовой</a:t>
            </a:r>
            <a:r>
              <a:rPr lang="ru-RU" dirty="0" smtClean="0"/>
              <a:t> мелодии, исполненной дважды, и </a:t>
            </a:r>
          </a:p>
          <a:p>
            <a:r>
              <a:rPr lang="ru-RU" dirty="0" smtClean="0"/>
              <a:t>следующей за ней </a:t>
            </a:r>
            <a:r>
              <a:rPr lang="ru-RU" dirty="0" err="1" smtClean="0"/>
              <a:t>шеститактовой</a:t>
            </a:r>
            <a:r>
              <a:rPr lang="ru-RU" dirty="0" smtClean="0"/>
              <a:t> мелодии, исполненной дважды. Вследствие</a:t>
            </a:r>
          </a:p>
          <a:p>
            <a:r>
              <a:rPr lang="ru-RU" dirty="0" smtClean="0"/>
              <a:t>своей краткости этот танец был или повторен, или следовал непосредственно</a:t>
            </a:r>
          </a:p>
          <a:p>
            <a:r>
              <a:rPr lang="ru-RU" dirty="0" smtClean="0"/>
              <a:t>за фигурной курантой. </a:t>
            </a:r>
            <a:r>
              <a:rPr lang="en-US" dirty="0" smtClean="0"/>
              <a:t>Bib. de </a:t>
            </a:r>
            <a:r>
              <a:rPr lang="en-US" dirty="0" err="1" smtClean="0"/>
              <a:t>I'Opera</a:t>
            </a:r>
            <a:r>
              <a:rPr lang="en-US" dirty="0" smtClean="0"/>
              <a:t> (Res. 934; Cote C 2454).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66071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56233" y="-27384"/>
            <a:ext cx="4690708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Bocane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La </a:t>
            </a:r>
            <a:r>
              <a:rPr lang="en-US" i="1" dirty="0" err="1" smtClean="0"/>
              <a:t>Bocanes</a:t>
            </a:r>
            <a:r>
              <a:rPr lang="en-US" i="1" dirty="0" smtClean="0"/>
              <a:t> </a:t>
            </a:r>
            <a:r>
              <a:rPr lang="ru-RU" dirty="0" smtClean="0"/>
              <a:t>танец анонимен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smtClean="0"/>
              <a:t>музыка Жака </a:t>
            </a:r>
            <a:r>
              <a:rPr lang="ru-RU" dirty="0" err="1" smtClean="0"/>
              <a:t>Кордье</a:t>
            </a:r>
            <a:r>
              <a:rPr lang="ru-RU" dirty="0" smtClean="0"/>
              <a:t> (</a:t>
            </a:r>
            <a:r>
              <a:rPr lang="ru-RU" dirty="0" err="1" smtClean="0"/>
              <a:t>Бокана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Это фигурная куранта, состоящая из </a:t>
            </a:r>
          </a:p>
          <a:p>
            <a:r>
              <a:rPr lang="ru-RU" dirty="0" smtClean="0"/>
              <a:t>двух </a:t>
            </a:r>
            <a:r>
              <a:rPr lang="ru-RU" dirty="0" err="1" smtClean="0"/>
              <a:t>девятитактовых</a:t>
            </a:r>
            <a:r>
              <a:rPr lang="ru-RU" dirty="0" smtClean="0"/>
              <a:t> мелодий, каждая </a:t>
            </a:r>
          </a:p>
          <a:p>
            <a:r>
              <a:rPr lang="ru-RU" dirty="0" smtClean="0"/>
              <a:t>повторена дважды. На каждую мелодию</a:t>
            </a:r>
          </a:p>
          <a:p>
            <a:r>
              <a:rPr lang="ru-RU" dirty="0" smtClean="0"/>
              <a:t>и ее повтор исполняются различные </a:t>
            </a:r>
          </a:p>
          <a:p>
            <a:r>
              <a:rPr lang="ru-RU" dirty="0" smtClean="0"/>
              <a:t>последовательности шагов. </a:t>
            </a:r>
            <a:r>
              <a:rPr lang="en-US" dirty="0" smtClean="0"/>
              <a:t>Bib. de </a:t>
            </a:r>
            <a:endParaRPr lang="ru-RU" dirty="0" smtClean="0"/>
          </a:p>
          <a:p>
            <a:r>
              <a:rPr lang="en-US" dirty="0" err="1" smtClean="0"/>
              <a:t>I'Opera</a:t>
            </a:r>
            <a:r>
              <a:rPr lang="en-US" dirty="0" smtClean="0"/>
              <a:t> (Res. 934); Bib. Nat. (14884).</a:t>
            </a:r>
            <a:endParaRPr lang="ru-RU" dirty="0" smtClean="0"/>
          </a:p>
          <a:p>
            <a:r>
              <a:rPr lang="en-US" i="1" dirty="0" smtClean="0"/>
              <a:t>La </a:t>
            </a:r>
            <a:r>
              <a:rPr lang="en-US" i="1" dirty="0" err="1" smtClean="0"/>
              <a:t>Bocane</a:t>
            </a:r>
            <a:r>
              <a:rPr lang="en-US" i="1" dirty="0" smtClean="0"/>
              <a:t> </a:t>
            </a:r>
            <a:r>
              <a:rPr lang="ru-RU" dirty="0" smtClean="0"/>
              <a:t>особенно интересна в связи </a:t>
            </a:r>
          </a:p>
          <a:p>
            <a:r>
              <a:rPr lang="ru-RU" dirty="0" smtClean="0"/>
              <a:t>со своими более разнообразными </a:t>
            </a:r>
          </a:p>
          <a:p>
            <a:r>
              <a:rPr lang="ru-RU" dirty="0" smtClean="0"/>
              <a:t>последовательностями шагов и </a:t>
            </a:r>
          </a:p>
          <a:p>
            <a:r>
              <a:rPr lang="ru-RU" dirty="0" smtClean="0"/>
              <a:t>вероятностью, что она создана ранее </a:t>
            </a:r>
          </a:p>
          <a:p>
            <a:r>
              <a:rPr lang="ru-RU" dirty="0" smtClean="0"/>
              <a:t>в 17-м веке. Куранта, названная </a:t>
            </a:r>
          </a:p>
          <a:p>
            <a:r>
              <a:rPr lang="en-US" i="1" dirty="0" smtClean="0"/>
              <a:t>La </a:t>
            </a:r>
            <a:r>
              <a:rPr lang="en-US" i="1" dirty="0" err="1" smtClean="0"/>
              <a:t>Bocane</a:t>
            </a:r>
            <a:r>
              <a:rPr lang="ru-RU" i="1" dirty="0" smtClean="0"/>
              <a:t>, </a:t>
            </a:r>
            <a:r>
              <a:rPr lang="ru-RU" dirty="0" smtClean="0"/>
              <a:t>упоминается и ее музыка </a:t>
            </a:r>
          </a:p>
          <a:p>
            <a:r>
              <a:rPr lang="ru-RU" dirty="0" smtClean="0"/>
              <a:t>дается Марин </a:t>
            </a:r>
            <a:r>
              <a:rPr lang="ru-RU" dirty="0" err="1" smtClean="0"/>
              <a:t>Мерсен</a:t>
            </a:r>
            <a:r>
              <a:rPr lang="ru-RU" dirty="0" smtClean="0"/>
              <a:t> в </a:t>
            </a:r>
            <a:r>
              <a:rPr lang="en-US" i="1" dirty="0" err="1" smtClean="0"/>
              <a:t>Harmonie</a:t>
            </a:r>
            <a:r>
              <a:rPr lang="en-US" i="1" dirty="0" smtClean="0"/>
              <a:t> </a:t>
            </a:r>
            <a:endParaRPr lang="ru-RU" i="1" dirty="0" smtClean="0"/>
          </a:p>
          <a:p>
            <a:r>
              <a:rPr lang="en-US" i="1" dirty="0" err="1" smtClean="0"/>
              <a:t>universelle</a:t>
            </a:r>
            <a:r>
              <a:rPr lang="ru-RU" i="1" dirty="0" smtClean="0"/>
              <a:t>, </a:t>
            </a:r>
            <a:r>
              <a:rPr lang="ru-RU" dirty="0" smtClean="0"/>
              <a:t>Париж, 1636: </a:t>
            </a:r>
          </a:p>
          <a:p>
            <a:r>
              <a:rPr lang="ru-RU" dirty="0" smtClean="0"/>
              <a:t>«</a:t>
            </a:r>
            <a:r>
              <a:rPr lang="en-US" dirty="0" smtClean="0"/>
              <a:t>La </a:t>
            </a:r>
            <a:r>
              <a:rPr lang="en-US" dirty="0" err="1" smtClean="0"/>
              <a:t>Bocanne</a:t>
            </a:r>
            <a:r>
              <a:rPr lang="ru-RU" dirty="0" smtClean="0"/>
              <a:t> – фигурная куранта, со </a:t>
            </a:r>
          </a:p>
          <a:p>
            <a:r>
              <a:rPr lang="ru-RU" dirty="0" smtClean="0"/>
              <a:t>своими собственными специфическими</a:t>
            </a:r>
          </a:p>
          <a:p>
            <a:r>
              <a:rPr lang="ru-RU" dirty="0" smtClean="0"/>
              <a:t>связками шагов и фигурами; она имеет</a:t>
            </a:r>
          </a:p>
          <a:p>
            <a:r>
              <a:rPr lang="ru-RU" dirty="0" smtClean="0"/>
              <a:t>четыре куплета, ее музыка имеет </a:t>
            </a:r>
          </a:p>
          <a:p>
            <a:r>
              <a:rPr lang="ru-RU" dirty="0" smtClean="0"/>
              <a:t>первую мелодию, сыгранную дважды, </a:t>
            </a:r>
          </a:p>
          <a:p>
            <a:r>
              <a:rPr lang="ru-RU" dirty="0" smtClean="0"/>
              <a:t>и вторую мелодию, сыгранную дважды: </a:t>
            </a:r>
          </a:p>
          <a:p>
            <a:r>
              <a:rPr lang="ru-RU" dirty="0" smtClean="0"/>
              <a:t>она ранее называлась </a:t>
            </a:r>
            <a:r>
              <a:rPr lang="en-US" dirty="0" smtClean="0"/>
              <a:t>La </a:t>
            </a:r>
            <a:r>
              <a:rPr lang="en-US" dirty="0" err="1" smtClean="0"/>
              <a:t>Vignonne</a:t>
            </a:r>
            <a:r>
              <a:rPr lang="ru-RU" dirty="0" smtClean="0"/>
              <a:t>, но </a:t>
            </a:r>
          </a:p>
          <a:p>
            <a:r>
              <a:rPr lang="ru-RU" dirty="0" smtClean="0"/>
              <a:t>была сочинена новая мелодия и она </a:t>
            </a:r>
          </a:p>
          <a:p>
            <a:r>
              <a:rPr lang="ru-RU" dirty="0" smtClean="0"/>
              <a:t>получила имя своего автора»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5307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Brawl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Audenarde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музыка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aillarde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1709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Танец начинается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девятитактовой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мелодии куранты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courente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названо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так), сыгранной дважды для длинной хореографической фигуры.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курантой следуют менуэт и бурре.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Northumberland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мистера Исаака, музыка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Paisible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1711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семитактовая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мелодия в размере 6/4 этого танца является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неименованной курантой. Она повторяется с другой последовательностью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шагов. За курантой следуют еще три неименованные части. Хореография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предположительно 1699 года, не опубликован до 1711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756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767</TotalTime>
  <Words>2113</Words>
  <Application>Microsoft Office PowerPoint</Application>
  <PresentationFormat>Экран (4:3)</PresentationFormat>
  <Paragraphs>255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A dance for kings: The 17th-century French Courante Its character, step-patterns, metric and proportional foundations</vt:lpstr>
      <vt:lpstr>Танец королей: Французская куранта 17 века Ее характер, рисунки шагов, основы метрики и пропорции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основных шагов куранты и аспекты танцевальной нотации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VAT</cp:lastModifiedBy>
  <cp:revision>39</cp:revision>
  <dcterms:created xsi:type="dcterms:W3CDTF">2014-02-01T23:38:08Z</dcterms:created>
  <dcterms:modified xsi:type="dcterms:W3CDTF">2014-02-15T07:04:10Z</dcterms:modified>
</cp:coreProperties>
</file>